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3" r:id="rId3"/>
    <p:sldId id="322" r:id="rId4"/>
    <p:sldId id="323" r:id="rId5"/>
    <p:sldId id="324" r:id="rId6"/>
    <p:sldId id="263" r:id="rId7"/>
    <p:sldId id="325" r:id="rId8"/>
    <p:sldId id="284" r:id="rId9"/>
    <p:sldId id="328" r:id="rId10"/>
    <p:sldId id="326" r:id="rId11"/>
    <p:sldId id="327" r:id="rId12"/>
    <p:sldId id="329" r:id="rId13"/>
    <p:sldId id="334" r:id="rId14"/>
    <p:sldId id="330" r:id="rId15"/>
    <p:sldId id="331" r:id="rId16"/>
    <p:sldId id="308" r:id="rId17"/>
    <p:sldId id="265" r:id="rId18"/>
    <p:sldId id="268" r:id="rId19"/>
    <p:sldId id="287" r:id="rId20"/>
    <p:sldId id="332" r:id="rId21"/>
    <p:sldId id="286" r:id="rId22"/>
    <p:sldId id="269" r:id="rId23"/>
    <p:sldId id="338" r:id="rId24"/>
    <p:sldId id="275" r:id="rId25"/>
    <p:sldId id="340" r:id="rId26"/>
    <p:sldId id="366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50" r:id="rId37"/>
    <p:sldId id="367" r:id="rId38"/>
    <p:sldId id="368" r:id="rId39"/>
    <p:sldId id="397" r:id="rId40"/>
    <p:sldId id="352" r:id="rId41"/>
    <p:sldId id="354" r:id="rId42"/>
    <p:sldId id="353" r:id="rId43"/>
    <p:sldId id="355" r:id="rId44"/>
    <p:sldId id="358" r:id="rId45"/>
    <p:sldId id="356" r:id="rId46"/>
    <p:sldId id="359" r:id="rId47"/>
    <p:sldId id="357" r:id="rId48"/>
    <p:sldId id="360" r:id="rId49"/>
    <p:sldId id="314" r:id="rId50"/>
    <p:sldId id="361" r:id="rId51"/>
    <p:sldId id="362" r:id="rId52"/>
    <p:sldId id="363" r:id="rId53"/>
    <p:sldId id="364" r:id="rId54"/>
    <p:sldId id="365" r:id="rId55"/>
    <p:sldId id="321" r:id="rId56"/>
    <p:sldId id="270" r:id="rId57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6000" b="1" kern="1200">
        <a:solidFill>
          <a:schemeClr val="tx1"/>
        </a:solidFill>
        <a:latin typeface="微软雅黑" pitchFamily="34" charset="-122"/>
        <a:ea typeface="微软雅黑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6000" b="1" kern="1200">
        <a:solidFill>
          <a:schemeClr val="tx1"/>
        </a:solidFill>
        <a:latin typeface="微软雅黑" pitchFamily="34" charset="-122"/>
        <a:ea typeface="微软雅黑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6000" b="1" kern="1200">
        <a:solidFill>
          <a:schemeClr val="tx1"/>
        </a:solidFill>
        <a:latin typeface="微软雅黑" pitchFamily="34" charset="-122"/>
        <a:ea typeface="微软雅黑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6000" b="1" kern="1200">
        <a:solidFill>
          <a:schemeClr val="tx1"/>
        </a:solidFill>
        <a:latin typeface="微软雅黑" pitchFamily="34" charset="-122"/>
        <a:ea typeface="微软雅黑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6000" b="1" kern="1200">
        <a:solidFill>
          <a:schemeClr val="tx1"/>
        </a:solidFill>
        <a:latin typeface="微软雅黑" pitchFamily="34" charset="-122"/>
        <a:ea typeface="微软雅黑" pitchFamily="34" charset="-122"/>
        <a:cs typeface="+mn-cs"/>
      </a:defRPr>
    </a:lvl5pPr>
    <a:lvl6pPr marL="2286000" algn="l" defTabSz="914400" rtl="0" eaLnBrk="1" latinLnBrk="0" hangingPunct="1">
      <a:defRPr sz="6000" b="1" kern="1200">
        <a:solidFill>
          <a:schemeClr val="tx1"/>
        </a:solidFill>
        <a:latin typeface="微软雅黑" pitchFamily="34" charset="-122"/>
        <a:ea typeface="微软雅黑" pitchFamily="34" charset="-122"/>
        <a:cs typeface="+mn-cs"/>
      </a:defRPr>
    </a:lvl6pPr>
    <a:lvl7pPr marL="2743200" algn="l" defTabSz="914400" rtl="0" eaLnBrk="1" latinLnBrk="0" hangingPunct="1">
      <a:defRPr sz="6000" b="1" kern="1200">
        <a:solidFill>
          <a:schemeClr val="tx1"/>
        </a:solidFill>
        <a:latin typeface="微软雅黑" pitchFamily="34" charset="-122"/>
        <a:ea typeface="微软雅黑" pitchFamily="34" charset="-122"/>
        <a:cs typeface="+mn-cs"/>
      </a:defRPr>
    </a:lvl7pPr>
    <a:lvl8pPr marL="3200400" algn="l" defTabSz="914400" rtl="0" eaLnBrk="1" latinLnBrk="0" hangingPunct="1">
      <a:defRPr sz="6000" b="1" kern="1200">
        <a:solidFill>
          <a:schemeClr val="tx1"/>
        </a:solidFill>
        <a:latin typeface="微软雅黑" pitchFamily="34" charset="-122"/>
        <a:ea typeface="微软雅黑" pitchFamily="34" charset="-122"/>
        <a:cs typeface="+mn-cs"/>
      </a:defRPr>
    </a:lvl8pPr>
    <a:lvl9pPr marL="3657600" algn="l" defTabSz="914400" rtl="0" eaLnBrk="1" latinLnBrk="0" hangingPunct="1">
      <a:defRPr sz="6000" b="1" kern="1200">
        <a:solidFill>
          <a:schemeClr val="tx1"/>
        </a:solidFill>
        <a:latin typeface="微软雅黑" pitchFamily="34" charset="-122"/>
        <a:ea typeface="微软雅黑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6600"/>
    <a:srgbClr val="339933"/>
    <a:srgbClr val="99FF99"/>
    <a:srgbClr val="FFFFCC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06" autoAdjust="0"/>
    <p:restoredTop sz="99652" autoAdjust="0"/>
  </p:normalViewPr>
  <p:slideViewPr>
    <p:cSldViewPr snapToGrid="0">
      <p:cViewPr>
        <p:scale>
          <a:sx n="75" d="100"/>
          <a:sy n="75" d="100"/>
        </p:scale>
        <p:origin x="-756" y="-174"/>
      </p:cViewPr>
      <p:guideLst>
        <p:guide orient="horz" pos="217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AF852E-9829-4086-B7E4-8F9D783645A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8A64E1-468E-4197-9FA2-6E42BB1C7A4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4D1EC-F75C-4C86-874D-ADB48B9EC92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ED2D2-DBF2-4923-ABFF-296EAE78867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5C0902-4A14-478F-A118-A4F1DCC3495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61ED29-33B3-4CDE-9098-7C9D879D177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8E542A-BC75-4D40-B916-243D5C443C0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17A9D-F1A8-4DE4-BDA6-380E85AC573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B2897D-3F87-41BA-8378-8F0A03FCACE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559F8-96E2-4172-9D68-2845CA6408B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70222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59724" y="1567346"/>
            <a:ext cx="4701840" cy="710095"/>
          </a:xfrm>
        </p:spPr>
        <p:txBody>
          <a:bodyPr anchor="ctr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59724" y="2338388"/>
            <a:ext cx="4701840" cy="378596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89616" y="1567346"/>
            <a:ext cx="4701841" cy="710095"/>
          </a:xfrm>
        </p:spPr>
        <p:txBody>
          <a:bodyPr rtlCol="0" anchor="ctr">
            <a:normAutofit/>
          </a:bodyPr>
          <a:lstStyle>
            <a:lvl1pPr marL="228600" indent="-228600">
              <a:buNone/>
              <a:defRPr lang="zh-CN" altLang="en-US" b="0" smtClean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89616" y="2357460"/>
            <a:ext cx="4701841" cy="376689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29EDC-0323-4023-8344-82265FFAA0D4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011D4-6C86-476B-9F46-BEB42EC6CDE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203D85-C3AF-4CEC-856F-CAFE92517F7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87FD0-F8E7-4A65-9853-8892154D101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C102B-20D7-4B0C-973B-B9E5BC312EB4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23CFB2-91E2-4E2D-968F-5DB88BFCC23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260850" cy="1600200"/>
          </a:xfr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384800" y="457201"/>
            <a:ext cx="5970588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26085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EF6785-23E2-457E-BEC9-DEDF56466DE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1F4420-65FB-45E1-BBEA-49A38F755D0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9BA763-0F6F-4957-A78E-A72B82A1257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E7AC8-813F-4A32-88C0-D4BCDC9E229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05C677C-B994-48E5-B94C-6C72D049C28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A61DC77-73AD-498E-AE38-CE5BAAC59D9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jpeg"/><Relationship Id="rId1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jpeg"/><Relationship Id="rId1" Type="http://schemas.openxmlformats.org/officeDocument/2006/relationships/image" Target="../media/image51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image" Target="../media/image5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jpeg"/><Relationship Id="rId1" Type="http://schemas.openxmlformats.org/officeDocument/2006/relationships/image" Target="../media/image5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jpeg"/><Relationship Id="rId1" Type="http://schemas.openxmlformats.org/officeDocument/2006/relationships/image" Target="../media/image4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1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" name="Group 38"/>
          <p:cNvGrpSpPr/>
          <p:nvPr/>
        </p:nvGrpSpPr>
        <p:grpSpPr bwMode="auto">
          <a:xfrm>
            <a:off x="5791200" y="0"/>
            <a:ext cx="6400800" cy="6858000"/>
            <a:chOff x="3648" y="0"/>
            <a:chExt cx="4032" cy="4320"/>
          </a:xfrm>
        </p:grpSpPr>
        <p:sp>
          <p:nvSpPr>
            <p:cNvPr id="12315" name="AutoShape 26"/>
            <p:cNvSpPr>
              <a:spLocks noChangeArrowheads="1"/>
            </p:cNvSpPr>
            <p:nvPr/>
          </p:nvSpPr>
          <p:spPr bwMode="auto">
            <a:xfrm rot="10800000">
              <a:off x="3648" y="0"/>
              <a:ext cx="1880" cy="4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974 w 21600"/>
                <a:gd name="T13" fmla="*/ 6975 h 21600"/>
                <a:gd name="T14" fmla="*/ 14626 w 21600"/>
                <a:gd name="T15" fmla="*/ 1462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351" y="21600"/>
                  </a:lnTo>
                  <a:lnTo>
                    <a:pt x="1124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66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316" name="Rectangle 24"/>
            <p:cNvSpPr>
              <a:spLocks noChangeArrowheads="1"/>
            </p:cNvSpPr>
            <p:nvPr/>
          </p:nvSpPr>
          <p:spPr bwMode="auto">
            <a:xfrm>
              <a:off x="4616" y="0"/>
              <a:ext cx="3064" cy="4320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  <p:sp>
        <p:nvSpPr>
          <p:cNvPr id="12290" name="AutoShape 22"/>
          <p:cNvSpPr>
            <a:spLocks noChangeArrowheads="1"/>
          </p:cNvSpPr>
          <p:nvPr/>
        </p:nvSpPr>
        <p:spPr bwMode="auto">
          <a:xfrm rot="5400000" flipH="1">
            <a:off x="165100" y="-165100"/>
            <a:ext cx="6858000" cy="7188200"/>
          </a:xfrm>
          <a:prstGeom prst="flowChartManualInpu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pic>
        <p:nvPicPr>
          <p:cNvPr id="12291" name="Picture 18" descr="weixin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292600" y="5588000"/>
            <a:ext cx="9779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292" name="Group 36"/>
          <p:cNvGrpSpPr/>
          <p:nvPr/>
        </p:nvGrpSpPr>
        <p:grpSpPr bwMode="auto">
          <a:xfrm>
            <a:off x="6623050" y="5657850"/>
            <a:ext cx="1301750" cy="946150"/>
            <a:chOff x="4172" y="3564"/>
            <a:chExt cx="820" cy="596"/>
          </a:xfrm>
        </p:grpSpPr>
        <p:pic>
          <p:nvPicPr>
            <p:cNvPr id="2" name="Picture 30" descr="271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172" y="3564"/>
              <a:ext cx="528" cy="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14" name="Rectangle 35"/>
            <p:cNvSpPr>
              <a:spLocks noChangeArrowheads="1"/>
            </p:cNvSpPr>
            <p:nvPr/>
          </p:nvSpPr>
          <p:spPr bwMode="auto">
            <a:xfrm>
              <a:off x="4592" y="4080"/>
              <a:ext cx="400" cy="80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  <p:grpSp>
        <p:nvGrpSpPr>
          <p:cNvPr id="12293" name="组合 32"/>
          <p:cNvGrpSpPr/>
          <p:nvPr/>
        </p:nvGrpSpPr>
        <p:grpSpPr bwMode="auto">
          <a:xfrm>
            <a:off x="1397000" y="1511300"/>
            <a:ext cx="9067800" cy="3517900"/>
            <a:chOff x="1397000" y="1511300"/>
            <a:chExt cx="9067800" cy="3517900"/>
          </a:xfrm>
        </p:grpSpPr>
        <p:sp>
          <p:nvSpPr>
            <p:cNvPr id="12303" name="Oval 171"/>
            <p:cNvSpPr>
              <a:spLocks noChangeArrowheads="1"/>
            </p:cNvSpPr>
            <p:nvPr/>
          </p:nvSpPr>
          <p:spPr bwMode="auto">
            <a:xfrm>
              <a:off x="9626600" y="2628900"/>
              <a:ext cx="101600" cy="101600"/>
            </a:xfrm>
            <a:prstGeom prst="ellipse">
              <a:avLst/>
            </a:prstGeom>
            <a:solidFill>
              <a:srgbClr val="FFFFCC">
                <a:alpha val="28000"/>
              </a:srgbClr>
            </a:solidFill>
            <a:ln w="9525" algn="ctr">
              <a:noFill/>
              <a:round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  <a:defRPr/>
              </a:pPr>
              <a:endParaRPr lang="zh-CN" altLang="en-US" b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12297" name="组合 31"/>
            <p:cNvGrpSpPr/>
            <p:nvPr/>
          </p:nvGrpSpPr>
          <p:grpSpPr bwMode="auto">
            <a:xfrm>
              <a:off x="1397000" y="1511300"/>
              <a:ext cx="9067800" cy="3517900"/>
              <a:chOff x="1397000" y="1511300"/>
              <a:chExt cx="9067800" cy="3517900"/>
            </a:xfrm>
          </p:grpSpPr>
          <p:sp>
            <p:nvSpPr>
              <p:cNvPr id="12301" name="Oval 169"/>
              <p:cNvSpPr>
                <a:spLocks noChangeArrowheads="1"/>
              </p:cNvSpPr>
              <p:nvPr/>
            </p:nvSpPr>
            <p:spPr bwMode="auto">
              <a:xfrm>
                <a:off x="4305300" y="2298700"/>
                <a:ext cx="241300" cy="241300"/>
              </a:xfrm>
              <a:prstGeom prst="ellipse">
                <a:avLst/>
              </a:prstGeom>
              <a:solidFill>
                <a:srgbClr val="FFFFCC">
                  <a:alpha val="28000"/>
                </a:srgbClr>
              </a:solidFill>
              <a:ln w="9525" algn="ctr">
                <a:noFill/>
                <a:round/>
              </a:ln>
            </p:spPr>
            <p:txBody>
              <a:bodyPr wrap="none" anchor="ctr"/>
              <a:lstStyle/>
              <a:p>
                <a:pPr algn="ctr">
                  <a:lnSpc>
                    <a:spcPct val="110000"/>
                  </a:lnSpc>
                  <a:defRPr/>
                </a:pPr>
                <a:endParaRPr lang="zh-CN" altLang="en-US" b="0">
                  <a:solidFill>
                    <a:schemeClr val="accent4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12299" name="组合 30"/>
              <p:cNvGrpSpPr/>
              <p:nvPr/>
            </p:nvGrpSpPr>
            <p:grpSpPr bwMode="auto">
              <a:xfrm>
                <a:off x="1397000" y="1511300"/>
                <a:ext cx="9067800" cy="3517900"/>
                <a:chOff x="1397000" y="1511300"/>
                <a:chExt cx="9067800" cy="3517900"/>
              </a:xfrm>
            </p:grpSpPr>
            <p:sp>
              <p:nvSpPr>
                <p:cNvPr id="3" name="Oval 167"/>
                <p:cNvSpPr>
                  <a:spLocks noChangeArrowheads="1"/>
                </p:cNvSpPr>
                <p:nvPr/>
              </p:nvSpPr>
              <p:spPr bwMode="auto">
                <a:xfrm>
                  <a:off x="1397000" y="4610100"/>
                  <a:ext cx="241300" cy="241300"/>
                </a:xfrm>
                <a:prstGeom prst="ellipse">
                  <a:avLst/>
                </a:prstGeom>
                <a:solidFill>
                  <a:srgbClr val="FFFFCC">
                    <a:alpha val="28000"/>
                  </a:srgbClr>
                </a:solidFill>
                <a:ln w="9525" algn="ctr">
                  <a:noFill/>
                  <a:rou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10000"/>
                    </a:lnSpc>
                    <a:defRPr/>
                  </a:pPr>
                  <a:endParaRPr lang="zh-CN" altLang="en-US" 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2300" name="Oval 168"/>
                <p:cNvSpPr>
                  <a:spLocks noChangeArrowheads="1"/>
                </p:cNvSpPr>
                <p:nvPr/>
              </p:nvSpPr>
              <p:spPr bwMode="auto">
                <a:xfrm>
                  <a:off x="2819400" y="1511300"/>
                  <a:ext cx="152400" cy="152400"/>
                </a:xfrm>
                <a:prstGeom prst="ellipse">
                  <a:avLst/>
                </a:prstGeom>
                <a:solidFill>
                  <a:srgbClr val="FFFFCC">
                    <a:alpha val="28000"/>
                  </a:srgbClr>
                </a:solidFill>
                <a:ln w="9525" algn="ctr">
                  <a:noFill/>
                  <a:rou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10000"/>
                    </a:lnSpc>
                    <a:defRPr/>
                  </a:pPr>
                  <a:endParaRPr lang="zh-CN" altLang="en-US" 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2302" name="Oval 170"/>
                <p:cNvSpPr>
                  <a:spLocks noChangeArrowheads="1"/>
                </p:cNvSpPr>
                <p:nvPr/>
              </p:nvSpPr>
              <p:spPr bwMode="auto">
                <a:xfrm>
                  <a:off x="7480300" y="1562100"/>
                  <a:ext cx="241300" cy="241300"/>
                </a:xfrm>
                <a:prstGeom prst="ellipse">
                  <a:avLst/>
                </a:prstGeom>
                <a:solidFill>
                  <a:srgbClr val="FFFFCC">
                    <a:alpha val="28000"/>
                  </a:srgbClr>
                </a:solidFill>
                <a:ln w="9525" algn="ctr">
                  <a:noFill/>
                  <a:rou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10000"/>
                    </a:lnSpc>
                    <a:defRPr/>
                  </a:pPr>
                  <a:endParaRPr lang="zh-CN" altLang="en-US" 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2304" name="Oval 172"/>
                <p:cNvSpPr>
                  <a:spLocks noChangeArrowheads="1"/>
                </p:cNvSpPr>
                <p:nvPr/>
              </p:nvSpPr>
              <p:spPr bwMode="auto">
                <a:xfrm>
                  <a:off x="6337300" y="4864100"/>
                  <a:ext cx="165100" cy="165100"/>
                </a:xfrm>
                <a:prstGeom prst="ellipse">
                  <a:avLst/>
                </a:prstGeom>
                <a:solidFill>
                  <a:srgbClr val="FFFFCC">
                    <a:alpha val="44000"/>
                  </a:srgbClr>
                </a:solidFill>
                <a:ln w="9525" algn="ctr">
                  <a:noFill/>
                  <a:rou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10000"/>
                    </a:lnSpc>
                    <a:defRPr/>
                  </a:pPr>
                  <a:endParaRPr lang="zh-CN" altLang="en-US" 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2305" name="Line 173"/>
                <p:cNvSpPr>
                  <a:spLocks noChangeShapeType="1"/>
                </p:cNvSpPr>
                <p:nvPr/>
              </p:nvSpPr>
              <p:spPr bwMode="auto">
                <a:xfrm flipV="1">
                  <a:off x="1619250" y="2505075"/>
                  <a:ext cx="2705100" cy="2143125"/>
                </a:xfrm>
                <a:prstGeom prst="line">
                  <a:avLst/>
                </a:prstGeom>
                <a:noFill/>
                <a:ln w="9525">
                  <a:solidFill>
                    <a:srgbClr val="FFFFCC">
                      <a:alpha val="28000"/>
                    </a:srgbClr>
                  </a:solidFill>
                  <a:prstDash val="dash"/>
                  <a:round/>
                </a:ln>
              </p:spPr>
              <p:txBody>
                <a:bodyPr anchor="b"/>
                <a:lstStyle/>
                <a:p>
                  <a:pPr>
                    <a:defRPr/>
                  </a:pPr>
                  <a:endParaRPr lang="zh-CN" altLang="en-US" 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2306" name="Line 174"/>
                <p:cNvSpPr>
                  <a:spLocks noChangeShapeType="1"/>
                </p:cNvSpPr>
                <p:nvPr/>
              </p:nvSpPr>
              <p:spPr bwMode="auto">
                <a:xfrm flipH="1" flipV="1">
                  <a:off x="4495800" y="2498725"/>
                  <a:ext cx="1871663" cy="2393950"/>
                </a:xfrm>
                <a:prstGeom prst="line">
                  <a:avLst/>
                </a:prstGeom>
                <a:noFill/>
                <a:ln w="9525">
                  <a:solidFill>
                    <a:srgbClr val="FFFFCC">
                      <a:alpha val="28000"/>
                    </a:srgbClr>
                  </a:solidFill>
                  <a:prstDash val="dash"/>
                  <a:round/>
                </a:ln>
              </p:spPr>
              <p:txBody>
                <a:bodyPr anchor="b"/>
                <a:lstStyle/>
                <a:p>
                  <a:pPr>
                    <a:defRPr/>
                  </a:pPr>
                  <a:endParaRPr lang="zh-CN" altLang="en-US" 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2307" name="Line 175"/>
                <p:cNvSpPr>
                  <a:spLocks noChangeShapeType="1"/>
                </p:cNvSpPr>
                <p:nvPr/>
              </p:nvSpPr>
              <p:spPr bwMode="auto">
                <a:xfrm flipH="1">
                  <a:off x="6457950" y="1804988"/>
                  <a:ext cx="1106488" cy="3059112"/>
                </a:xfrm>
                <a:prstGeom prst="line">
                  <a:avLst/>
                </a:prstGeom>
                <a:noFill/>
                <a:ln w="9525">
                  <a:solidFill>
                    <a:srgbClr val="FFFFCC">
                      <a:alpha val="28000"/>
                    </a:srgbClr>
                  </a:solidFill>
                  <a:prstDash val="dash"/>
                  <a:round/>
                </a:ln>
              </p:spPr>
              <p:txBody>
                <a:bodyPr anchor="b"/>
                <a:lstStyle/>
                <a:p>
                  <a:pPr>
                    <a:defRPr/>
                  </a:pPr>
                  <a:endParaRPr lang="zh-CN" altLang="en-US" 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2308" name="Line 176"/>
                <p:cNvSpPr>
                  <a:spLocks noChangeShapeType="1"/>
                </p:cNvSpPr>
                <p:nvPr/>
              </p:nvSpPr>
              <p:spPr bwMode="auto">
                <a:xfrm>
                  <a:off x="2971800" y="1628775"/>
                  <a:ext cx="1352550" cy="733425"/>
                </a:xfrm>
                <a:prstGeom prst="line">
                  <a:avLst/>
                </a:prstGeom>
                <a:noFill/>
                <a:ln w="9525">
                  <a:solidFill>
                    <a:srgbClr val="FFFFCC">
                      <a:alpha val="28000"/>
                    </a:srgbClr>
                  </a:solidFill>
                  <a:prstDash val="dash"/>
                  <a:round/>
                </a:ln>
              </p:spPr>
              <p:txBody>
                <a:bodyPr anchor="b"/>
                <a:lstStyle/>
                <a:p>
                  <a:pPr>
                    <a:defRPr/>
                  </a:pPr>
                  <a:endParaRPr lang="zh-CN" altLang="en-US" 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2309" name="Line 177"/>
                <p:cNvSpPr>
                  <a:spLocks noChangeShapeType="1"/>
                </p:cNvSpPr>
                <p:nvPr/>
              </p:nvSpPr>
              <p:spPr bwMode="auto">
                <a:xfrm>
                  <a:off x="7645400" y="1814513"/>
                  <a:ext cx="701675" cy="2446337"/>
                </a:xfrm>
                <a:prstGeom prst="line">
                  <a:avLst/>
                </a:prstGeom>
                <a:noFill/>
                <a:ln w="9525">
                  <a:solidFill>
                    <a:srgbClr val="FFFFCC">
                      <a:alpha val="28000"/>
                    </a:srgbClr>
                  </a:solidFill>
                  <a:prstDash val="dash"/>
                  <a:round/>
                </a:ln>
              </p:spPr>
              <p:txBody>
                <a:bodyPr anchor="b"/>
                <a:lstStyle/>
                <a:p>
                  <a:pPr>
                    <a:defRPr/>
                  </a:pPr>
                  <a:endParaRPr lang="zh-CN" altLang="en-US" 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2310" name="Oval 178"/>
                <p:cNvSpPr>
                  <a:spLocks noChangeArrowheads="1"/>
                </p:cNvSpPr>
                <p:nvPr/>
              </p:nvSpPr>
              <p:spPr bwMode="auto">
                <a:xfrm>
                  <a:off x="8280400" y="4254500"/>
                  <a:ext cx="177800" cy="177800"/>
                </a:xfrm>
                <a:prstGeom prst="ellipse">
                  <a:avLst/>
                </a:prstGeom>
                <a:solidFill>
                  <a:srgbClr val="FFFFCC">
                    <a:alpha val="28000"/>
                  </a:srgbClr>
                </a:solidFill>
                <a:ln w="9525" algn="ctr">
                  <a:noFill/>
                  <a:rou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10000"/>
                    </a:lnSpc>
                    <a:defRPr/>
                  </a:pPr>
                  <a:endParaRPr lang="zh-CN" altLang="en-US" 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2311" name="Line 179"/>
                <p:cNvSpPr>
                  <a:spLocks noChangeShapeType="1"/>
                </p:cNvSpPr>
                <p:nvPr/>
              </p:nvSpPr>
              <p:spPr bwMode="auto">
                <a:xfrm flipV="1">
                  <a:off x="8432800" y="2732088"/>
                  <a:ext cx="1212850" cy="1543050"/>
                </a:xfrm>
                <a:prstGeom prst="line">
                  <a:avLst/>
                </a:prstGeom>
                <a:noFill/>
                <a:ln w="9525">
                  <a:solidFill>
                    <a:srgbClr val="FFFFCC">
                      <a:alpha val="28000"/>
                    </a:srgbClr>
                  </a:solidFill>
                  <a:prstDash val="dash"/>
                  <a:round/>
                </a:ln>
              </p:spPr>
              <p:txBody>
                <a:bodyPr anchor="b"/>
                <a:lstStyle/>
                <a:p>
                  <a:pPr>
                    <a:defRPr/>
                  </a:pPr>
                  <a:endParaRPr lang="zh-CN" altLang="en-US" 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2312" name="Oval 180"/>
                <p:cNvSpPr>
                  <a:spLocks noChangeArrowheads="1"/>
                </p:cNvSpPr>
                <p:nvPr/>
              </p:nvSpPr>
              <p:spPr bwMode="auto">
                <a:xfrm>
                  <a:off x="10223500" y="4584700"/>
                  <a:ext cx="241300" cy="241300"/>
                </a:xfrm>
                <a:prstGeom prst="ellipse">
                  <a:avLst/>
                </a:prstGeom>
                <a:solidFill>
                  <a:srgbClr val="FFFFCC">
                    <a:alpha val="28000"/>
                  </a:srgbClr>
                </a:solidFill>
                <a:ln w="9525" algn="ctr">
                  <a:noFill/>
                  <a:round/>
                </a:ln>
              </p:spPr>
              <p:txBody>
                <a:bodyPr wrap="none" anchor="ctr"/>
                <a:lstStyle/>
                <a:p>
                  <a:pPr algn="ctr">
                    <a:lnSpc>
                      <a:spcPct val="110000"/>
                    </a:lnSpc>
                    <a:defRPr/>
                  </a:pPr>
                  <a:endParaRPr lang="zh-CN" altLang="en-US" 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  <p:sp>
              <p:nvSpPr>
                <p:cNvPr id="12313" name="Line 181"/>
                <p:cNvSpPr>
                  <a:spLocks noChangeShapeType="1"/>
                </p:cNvSpPr>
                <p:nvPr/>
              </p:nvSpPr>
              <p:spPr bwMode="auto">
                <a:xfrm>
                  <a:off x="8456613" y="4359275"/>
                  <a:ext cx="1766887" cy="330200"/>
                </a:xfrm>
                <a:prstGeom prst="line">
                  <a:avLst/>
                </a:prstGeom>
                <a:noFill/>
                <a:ln w="9525">
                  <a:solidFill>
                    <a:srgbClr val="FFFFCC">
                      <a:alpha val="28000"/>
                    </a:srgbClr>
                  </a:solidFill>
                  <a:prstDash val="dash"/>
                  <a:round/>
                </a:ln>
              </p:spPr>
              <p:txBody>
                <a:bodyPr anchor="b"/>
                <a:lstStyle/>
                <a:p>
                  <a:pPr>
                    <a:defRPr/>
                  </a:pPr>
                  <a:endParaRPr lang="zh-CN" altLang="en-US" 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</p:grpSp>
      </p:grpSp>
      <p:sp>
        <p:nvSpPr>
          <p:cNvPr id="12294" name="Rectangle 30"/>
          <p:cNvSpPr>
            <a:spLocks noChangeArrowheads="1"/>
          </p:cNvSpPr>
          <p:nvPr/>
        </p:nvSpPr>
        <p:spPr bwMode="auto">
          <a:xfrm>
            <a:off x="227013" y="82550"/>
            <a:ext cx="2046287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V</a:t>
            </a:r>
            <a:r>
              <a:rPr lang="en-US" altLang="zh-CN" sz="3200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 </a:t>
            </a:r>
            <a:r>
              <a:rPr lang="en-US" altLang="zh-CN" sz="2400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gas station</a:t>
            </a:r>
            <a:endParaRPr lang="zh-CN" altLang="en-US" sz="2400" b="0">
              <a:solidFill>
                <a:schemeClr val="bg1"/>
              </a:solidFill>
              <a:latin typeface="Impact" pitchFamily="34" charset="0"/>
              <a:ea typeface="Dotum" pitchFamily="34" charset="-127"/>
            </a:endParaRPr>
          </a:p>
        </p:txBody>
      </p:sp>
      <p:sp>
        <p:nvSpPr>
          <p:cNvPr id="12295" name="Text Box 182"/>
          <p:cNvSpPr txBox="1">
            <a:spLocks noChangeArrowheads="1"/>
          </p:cNvSpPr>
          <p:nvPr/>
        </p:nvSpPr>
        <p:spPr bwMode="auto">
          <a:xfrm>
            <a:off x="695325" y="1944688"/>
            <a:ext cx="10772775" cy="2105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  <a:latin typeface="Calibri" pitchFamily="34" charset="0"/>
              </a:rPr>
              <a:t>微油站</a:t>
            </a:r>
            <a:endParaRPr lang="zh-CN" altLang="en-US">
              <a:solidFill>
                <a:schemeClr val="bg1"/>
              </a:solidFill>
              <a:latin typeface="Calibri" pitchFamily="34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b="0">
                <a:solidFill>
                  <a:schemeClr val="bg1"/>
                </a:solidFill>
                <a:latin typeface="Calibri" pitchFamily="34" charset="0"/>
              </a:rPr>
              <a:t>微信会员营销管理平台</a:t>
            </a:r>
            <a:endParaRPr lang="zh-CN" altLang="en-US" b="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grpSp>
        <p:nvGrpSpPr>
          <p:cNvPr id="21506" name="Group 12"/>
          <p:cNvGrpSpPr/>
          <p:nvPr/>
        </p:nvGrpSpPr>
        <p:grpSpPr bwMode="auto">
          <a:xfrm>
            <a:off x="1714500" y="0"/>
            <a:ext cx="10477500" cy="6858000"/>
            <a:chOff x="1080" y="0"/>
            <a:chExt cx="6600" cy="4320"/>
          </a:xfrm>
        </p:grpSpPr>
        <p:sp>
          <p:nvSpPr>
            <p:cNvPr id="21511" name="AutoShape 26"/>
            <p:cNvSpPr>
              <a:spLocks noChangeArrowheads="1"/>
            </p:cNvSpPr>
            <p:nvPr/>
          </p:nvSpPr>
          <p:spPr bwMode="auto">
            <a:xfrm rot="10800000">
              <a:off x="1080" y="0"/>
              <a:ext cx="1880" cy="4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974 w 21600"/>
                <a:gd name="T13" fmla="*/ 6975 h 21600"/>
                <a:gd name="T14" fmla="*/ 14626 w 21600"/>
                <a:gd name="T15" fmla="*/ 1462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351" y="21600"/>
                  </a:lnTo>
                  <a:lnTo>
                    <a:pt x="1124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12" name="Rectangle 24"/>
            <p:cNvSpPr>
              <a:spLocks noChangeArrowheads="1"/>
            </p:cNvSpPr>
            <p:nvPr/>
          </p:nvSpPr>
          <p:spPr bwMode="auto">
            <a:xfrm>
              <a:off x="2040" y="0"/>
              <a:ext cx="5640" cy="4320"/>
            </a:xfrm>
            <a:prstGeom prst="rect">
              <a:avLst/>
            </a:prstGeom>
            <a:solidFill>
              <a:srgbClr val="0080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  <p:sp>
        <p:nvSpPr>
          <p:cNvPr id="21507" name="Rectangle 15"/>
          <p:cNvSpPr>
            <a:spLocks noChangeArrowheads="1"/>
          </p:cNvSpPr>
          <p:nvPr/>
        </p:nvSpPr>
        <p:spPr bwMode="auto">
          <a:xfrm>
            <a:off x="4292600" y="850900"/>
            <a:ext cx="2728913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中油</a:t>
            </a:r>
            <a:r>
              <a:rPr lang="en-US" altLang="zh-CN">
                <a:solidFill>
                  <a:schemeClr val="bg1"/>
                </a:solidFill>
              </a:rPr>
              <a:t>BP</a:t>
            </a:r>
            <a:endParaRPr lang="en-US" altLang="zh-CN">
              <a:solidFill>
                <a:schemeClr val="bg1"/>
              </a:solidFill>
            </a:endParaRPr>
          </a:p>
        </p:txBody>
      </p:sp>
      <p:pic>
        <p:nvPicPr>
          <p:cNvPr id="21508" name="Picture 11" descr="51065905e744f92f6c00000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61975" y="385763"/>
            <a:ext cx="1692275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Rectangle 15"/>
          <p:cNvSpPr>
            <a:spLocks noChangeArrowheads="1"/>
          </p:cNvSpPr>
          <p:nvPr/>
        </p:nvSpPr>
        <p:spPr bwMode="auto">
          <a:xfrm>
            <a:off x="3238500" y="3162300"/>
            <a:ext cx="4189413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3600" b="0">
                <a:solidFill>
                  <a:schemeClr val="bg1"/>
                </a:solidFill>
              </a:rPr>
              <a:t>关注粉丝数：</a:t>
            </a:r>
            <a:r>
              <a:rPr lang="en-US" altLang="zh-CN" sz="3600" b="0">
                <a:solidFill>
                  <a:schemeClr val="bg1"/>
                </a:solidFill>
              </a:rPr>
              <a:t>300</a:t>
            </a:r>
            <a:r>
              <a:rPr lang="zh-CN" altLang="en-US" sz="3600" b="0">
                <a:solidFill>
                  <a:schemeClr val="bg1"/>
                </a:solidFill>
              </a:rPr>
              <a:t>万</a:t>
            </a:r>
            <a:endParaRPr lang="zh-CN" altLang="en-US" sz="3600" b="0">
              <a:solidFill>
                <a:schemeClr val="bg1"/>
              </a:solidFill>
            </a:endParaRPr>
          </a:p>
        </p:txBody>
      </p:sp>
      <p:pic>
        <p:nvPicPr>
          <p:cNvPr id="21510" name="图片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56600" y="196850"/>
            <a:ext cx="3622675" cy="645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grpSp>
        <p:nvGrpSpPr>
          <p:cNvPr id="22530" name="Group 14"/>
          <p:cNvGrpSpPr/>
          <p:nvPr/>
        </p:nvGrpSpPr>
        <p:grpSpPr bwMode="auto">
          <a:xfrm>
            <a:off x="1714500" y="0"/>
            <a:ext cx="10477500" cy="6858000"/>
            <a:chOff x="1080" y="0"/>
            <a:chExt cx="6600" cy="4320"/>
          </a:xfrm>
        </p:grpSpPr>
        <p:sp>
          <p:nvSpPr>
            <p:cNvPr id="22535" name="AutoShape 26"/>
            <p:cNvSpPr>
              <a:spLocks noChangeArrowheads="1"/>
            </p:cNvSpPr>
            <p:nvPr/>
          </p:nvSpPr>
          <p:spPr bwMode="auto">
            <a:xfrm rot="10800000">
              <a:off x="1080" y="0"/>
              <a:ext cx="1880" cy="4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974 w 21600"/>
                <a:gd name="T13" fmla="*/ 6975 h 21600"/>
                <a:gd name="T14" fmla="*/ 14626 w 21600"/>
                <a:gd name="T15" fmla="*/ 1462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351" y="21600"/>
                  </a:lnTo>
                  <a:lnTo>
                    <a:pt x="1124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36" name="Rectangle 24"/>
            <p:cNvSpPr>
              <a:spLocks noChangeArrowheads="1"/>
            </p:cNvSpPr>
            <p:nvPr/>
          </p:nvSpPr>
          <p:spPr bwMode="auto">
            <a:xfrm>
              <a:off x="2040" y="0"/>
              <a:ext cx="5640" cy="4320"/>
            </a:xfrm>
            <a:prstGeom prst="rect">
              <a:avLst/>
            </a:prstGeom>
            <a:solidFill>
              <a:srgbClr val="0080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  <p:sp>
        <p:nvSpPr>
          <p:cNvPr id="22531" name="Rectangle 15"/>
          <p:cNvSpPr>
            <a:spLocks noChangeArrowheads="1"/>
          </p:cNvSpPr>
          <p:nvPr/>
        </p:nvSpPr>
        <p:spPr bwMode="auto">
          <a:xfrm>
            <a:off x="4940300" y="787400"/>
            <a:ext cx="170815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壳牌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2532" name="Picture 13" descr="7909529b-b0dc-433d-ae2c-1593fc1ff526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3375" y="214313"/>
            <a:ext cx="2079625" cy="194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Rectangle 15"/>
          <p:cNvSpPr>
            <a:spLocks noChangeArrowheads="1"/>
          </p:cNvSpPr>
          <p:nvPr/>
        </p:nvSpPr>
        <p:spPr bwMode="auto">
          <a:xfrm>
            <a:off x="3238500" y="3162300"/>
            <a:ext cx="4189413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3600" b="0">
                <a:solidFill>
                  <a:schemeClr val="bg1"/>
                </a:solidFill>
              </a:rPr>
              <a:t>关注粉丝数：</a:t>
            </a:r>
            <a:r>
              <a:rPr lang="en-US" altLang="zh-CN" sz="3600" b="0">
                <a:solidFill>
                  <a:schemeClr val="bg1"/>
                </a:solidFill>
              </a:rPr>
              <a:t>260</a:t>
            </a:r>
            <a:r>
              <a:rPr lang="zh-CN" altLang="en-US" sz="3600" b="0">
                <a:solidFill>
                  <a:schemeClr val="bg1"/>
                </a:solidFill>
              </a:rPr>
              <a:t>万</a:t>
            </a:r>
            <a:endParaRPr lang="zh-CN" altLang="en-US" sz="3600" b="0">
              <a:solidFill>
                <a:schemeClr val="bg1"/>
              </a:solidFill>
            </a:endParaRPr>
          </a:p>
        </p:txBody>
      </p:sp>
      <p:pic>
        <p:nvPicPr>
          <p:cNvPr id="22534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64538" y="184150"/>
            <a:ext cx="3641725" cy="649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grpSp>
        <p:nvGrpSpPr>
          <p:cNvPr id="23554" name="Group 14"/>
          <p:cNvGrpSpPr/>
          <p:nvPr/>
        </p:nvGrpSpPr>
        <p:grpSpPr bwMode="auto">
          <a:xfrm>
            <a:off x="1714500" y="0"/>
            <a:ext cx="10477500" cy="6858000"/>
            <a:chOff x="1080" y="0"/>
            <a:chExt cx="6600" cy="4320"/>
          </a:xfrm>
        </p:grpSpPr>
        <p:sp>
          <p:nvSpPr>
            <p:cNvPr id="23561" name="AutoShape 26"/>
            <p:cNvSpPr>
              <a:spLocks noChangeArrowheads="1"/>
            </p:cNvSpPr>
            <p:nvPr/>
          </p:nvSpPr>
          <p:spPr bwMode="auto">
            <a:xfrm rot="10800000">
              <a:off x="1080" y="0"/>
              <a:ext cx="1880" cy="4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974 w 21600"/>
                <a:gd name="T13" fmla="*/ 6975 h 21600"/>
                <a:gd name="T14" fmla="*/ 14626 w 21600"/>
                <a:gd name="T15" fmla="*/ 1462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351" y="21600"/>
                  </a:lnTo>
                  <a:lnTo>
                    <a:pt x="1124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62" name="Rectangle 24"/>
            <p:cNvSpPr>
              <a:spLocks noChangeArrowheads="1"/>
            </p:cNvSpPr>
            <p:nvPr/>
          </p:nvSpPr>
          <p:spPr bwMode="auto">
            <a:xfrm>
              <a:off x="2040" y="0"/>
              <a:ext cx="5640" cy="4320"/>
            </a:xfrm>
            <a:prstGeom prst="rect">
              <a:avLst/>
            </a:prstGeom>
            <a:solidFill>
              <a:srgbClr val="0080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  <p:sp>
        <p:nvSpPr>
          <p:cNvPr id="23555" name="Rectangle 15"/>
          <p:cNvSpPr>
            <a:spLocks noChangeArrowheads="1"/>
          </p:cNvSpPr>
          <p:nvPr/>
        </p:nvSpPr>
        <p:spPr bwMode="auto">
          <a:xfrm>
            <a:off x="4495800" y="787400"/>
            <a:ext cx="247015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加德士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3556" name="Rectangle 15"/>
          <p:cNvSpPr>
            <a:spLocks noChangeArrowheads="1"/>
          </p:cNvSpPr>
          <p:nvPr/>
        </p:nvSpPr>
        <p:spPr bwMode="auto">
          <a:xfrm>
            <a:off x="3238500" y="3162300"/>
            <a:ext cx="4189413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3600" b="0">
                <a:solidFill>
                  <a:schemeClr val="bg1"/>
                </a:solidFill>
              </a:rPr>
              <a:t>关注粉丝数：</a:t>
            </a:r>
            <a:r>
              <a:rPr lang="en-US" altLang="zh-CN" sz="3600" b="0">
                <a:solidFill>
                  <a:schemeClr val="bg1"/>
                </a:solidFill>
              </a:rPr>
              <a:t>220</a:t>
            </a:r>
            <a:r>
              <a:rPr lang="zh-CN" altLang="en-US" sz="3600" b="0">
                <a:solidFill>
                  <a:schemeClr val="bg1"/>
                </a:solidFill>
              </a:rPr>
              <a:t>万</a:t>
            </a:r>
            <a:endParaRPr lang="zh-CN" altLang="en-US" sz="3600" b="0">
              <a:solidFill>
                <a:schemeClr val="bg1"/>
              </a:solidFill>
            </a:endParaRPr>
          </a:p>
        </p:txBody>
      </p:sp>
      <p:pic>
        <p:nvPicPr>
          <p:cNvPr id="23557" name="图片 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370888" y="192088"/>
            <a:ext cx="3619500" cy="645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558" name="Group 17"/>
          <p:cNvGrpSpPr/>
          <p:nvPr/>
        </p:nvGrpSpPr>
        <p:grpSpPr bwMode="auto">
          <a:xfrm>
            <a:off x="423863" y="284163"/>
            <a:ext cx="2008187" cy="2190750"/>
            <a:chOff x="299" y="219"/>
            <a:chExt cx="1265" cy="1380"/>
          </a:xfrm>
        </p:grpSpPr>
        <p:sp>
          <p:nvSpPr>
            <p:cNvPr id="23559" name="Oval 15"/>
            <p:cNvSpPr>
              <a:spLocks noChangeArrowheads="1"/>
            </p:cNvSpPr>
            <p:nvPr/>
          </p:nvSpPr>
          <p:spPr bwMode="auto">
            <a:xfrm>
              <a:off x="536" y="384"/>
              <a:ext cx="752" cy="752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</a:ln>
          </p:spPr>
          <p:txBody>
            <a:bodyPr wrap="none" anchor="ctr"/>
            <a:lstStyle/>
            <a:p>
              <a:endParaRPr lang="zh-CN" altLang="en-US" b="0"/>
            </a:p>
          </p:txBody>
        </p:sp>
        <p:pic>
          <p:nvPicPr>
            <p:cNvPr id="23560" name="Picture 16" descr="79k58PICtf8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9" y="219"/>
              <a:ext cx="1265" cy="1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grpSp>
        <p:nvGrpSpPr>
          <p:cNvPr id="24578" name="Group 17"/>
          <p:cNvGrpSpPr/>
          <p:nvPr/>
        </p:nvGrpSpPr>
        <p:grpSpPr bwMode="auto">
          <a:xfrm>
            <a:off x="1714500" y="0"/>
            <a:ext cx="10477500" cy="6858000"/>
            <a:chOff x="1080" y="0"/>
            <a:chExt cx="6600" cy="4320"/>
          </a:xfrm>
        </p:grpSpPr>
        <p:sp>
          <p:nvSpPr>
            <p:cNvPr id="24583" name="AutoShape 26"/>
            <p:cNvSpPr>
              <a:spLocks noChangeArrowheads="1"/>
            </p:cNvSpPr>
            <p:nvPr/>
          </p:nvSpPr>
          <p:spPr bwMode="auto">
            <a:xfrm rot="10800000">
              <a:off x="1080" y="0"/>
              <a:ext cx="1880" cy="4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974 w 21600"/>
                <a:gd name="T13" fmla="*/ 6975 h 21600"/>
                <a:gd name="T14" fmla="*/ 14626 w 21600"/>
                <a:gd name="T15" fmla="*/ 1462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351" y="21600"/>
                  </a:lnTo>
                  <a:lnTo>
                    <a:pt x="1124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84" name="Rectangle 24"/>
            <p:cNvSpPr>
              <a:spLocks noChangeArrowheads="1"/>
            </p:cNvSpPr>
            <p:nvPr/>
          </p:nvSpPr>
          <p:spPr bwMode="auto">
            <a:xfrm>
              <a:off x="2040" y="0"/>
              <a:ext cx="5640" cy="4320"/>
            </a:xfrm>
            <a:prstGeom prst="rect">
              <a:avLst/>
            </a:prstGeom>
            <a:solidFill>
              <a:srgbClr val="0080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  <p:sp>
        <p:nvSpPr>
          <p:cNvPr id="24579" name="Rectangle 15"/>
          <p:cNvSpPr>
            <a:spLocks noChangeArrowheads="1"/>
          </p:cNvSpPr>
          <p:nvPr/>
        </p:nvSpPr>
        <p:spPr bwMode="auto">
          <a:xfrm>
            <a:off x="4940300" y="762000"/>
            <a:ext cx="170815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冠德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4580" name="Picture 16" descr="1267_20150226152037_2634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50825"/>
            <a:ext cx="315436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Rectangle 15"/>
          <p:cNvSpPr>
            <a:spLocks noChangeArrowheads="1"/>
          </p:cNvSpPr>
          <p:nvPr/>
        </p:nvSpPr>
        <p:spPr bwMode="auto">
          <a:xfrm>
            <a:off x="3454400" y="3149600"/>
            <a:ext cx="3921125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3600" b="0">
                <a:solidFill>
                  <a:schemeClr val="bg1"/>
                </a:solidFill>
              </a:rPr>
              <a:t>关注粉丝数：</a:t>
            </a:r>
            <a:r>
              <a:rPr lang="en-US" altLang="zh-CN" sz="3600" b="0">
                <a:solidFill>
                  <a:schemeClr val="bg1"/>
                </a:solidFill>
              </a:rPr>
              <a:t>20</a:t>
            </a:r>
            <a:r>
              <a:rPr lang="zh-CN" altLang="en-US" sz="3600" b="0">
                <a:solidFill>
                  <a:schemeClr val="bg1"/>
                </a:solidFill>
              </a:rPr>
              <a:t>万</a:t>
            </a:r>
            <a:endParaRPr lang="zh-CN" altLang="en-US" sz="3600" b="0">
              <a:solidFill>
                <a:schemeClr val="bg1"/>
              </a:solidFill>
            </a:endParaRPr>
          </a:p>
        </p:txBody>
      </p:sp>
      <p:pic>
        <p:nvPicPr>
          <p:cNvPr id="24582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56600" y="185738"/>
            <a:ext cx="3644900" cy="649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80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pic>
        <p:nvPicPr>
          <p:cNvPr id="25602" name="Picture 77" descr="weixin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006600" y="825500"/>
            <a:ext cx="1168400" cy="116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Rectangle 15"/>
          <p:cNvSpPr>
            <a:spLocks noChangeArrowheads="1"/>
          </p:cNvSpPr>
          <p:nvPr/>
        </p:nvSpPr>
        <p:spPr bwMode="auto">
          <a:xfrm>
            <a:off x="3378200" y="1155700"/>
            <a:ext cx="612775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</a:rPr>
              <a:t>微信给这些企业带来了什么？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25604" name="Rectangle 15"/>
          <p:cNvSpPr>
            <a:spLocks noChangeArrowheads="1"/>
          </p:cNvSpPr>
          <p:nvPr/>
        </p:nvSpPr>
        <p:spPr bwMode="auto">
          <a:xfrm>
            <a:off x="2781300" y="2374900"/>
            <a:ext cx="6584950" cy="2727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0">
                <a:solidFill>
                  <a:schemeClr val="bg1"/>
                </a:solidFill>
              </a:rPr>
              <a:t>让更多人了解你的品牌和产品</a:t>
            </a:r>
            <a:endParaRPr lang="zh-CN" altLang="en-US" sz="3600" b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3600" b="0">
                <a:solidFill>
                  <a:schemeClr val="bg1"/>
                </a:solidFill>
              </a:rPr>
              <a:t>更了解你的客户并吸引他们</a:t>
            </a:r>
            <a:br>
              <a:rPr lang="zh-CN" altLang="en-US" sz="3600" b="0">
                <a:solidFill>
                  <a:schemeClr val="bg1"/>
                </a:solidFill>
              </a:rPr>
            </a:br>
            <a:r>
              <a:rPr lang="zh-CN" altLang="en-US" sz="3600" b="0">
                <a:solidFill>
                  <a:schemeClr val="bg1"/>
                </a:solidFill>
              </a:rPr>
              <a:t>让你的客户有更好的消费体验</a:t>
            </a:r>
            <a:br>
              <a:rPr lang="zh-CN" altLang="en-US" sz="3600" b="0">
                <a:solidFill>
                  <a:schemeClr val="bg1"/>
                </a:solidFill>
              </a:rPr>
            </a:br>
            <a:r>
              <a:rPr lang="zh-CN" altLang="en-US" sz="3600" b="0">
                <a:solidFill>
                  <a:schemeClr val="bg1"/>
                </a:solidFill>
              </a:rPr>
              <a:t>让你有更多的资源服务你的客户</a:t>
            </a:r>
            <a:endParaRPr lang="zh-CN" altLang="en-US" sz="3600" b="0">
              <a:solidFill>
                <a:schemeClr val="bg1"/>
              </a:solidFill>
            </a:endParaRPr>
          </a:p>
        </p:txBody>
      </p:sp>
      <p:sp>
        <p:nvSpPr>
          <p:cNvPr id="25605" name="AutoShape 26"/>
          <p:cNvSpPr>
            <a:spLocks noChangeArrowheads="1"/>
          </p:cNvSpPr>
          <p:nvPr/>
        </p:nvSpPr>
        <p:spPr bwMode="auto">
          <a:xfrm rot="10800000">
            <a:off x="9207500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6" name="Rectangle 24"/>
          <p:cNvSpPr>
            <a:spLocks noChangeArrowheads="1"/>
          </p:cNvSpPr>
          <p:nvPr/>
        </p:nvSpPr>
        <p:spPr bwMode="auto">
          <a:xfrm>
            <a:off x="10693400" y="0"/>
            <a:ext cx="1498600" cy="68580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8" descr="11-1503230Z525Y9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898650" y="0"/>
            <a:ext cx="10293350" cy="685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6" name="Rectangle 75"/>
          <p:cNvSpPr>
            <a:spLocks noChangeArrowheads="1"/>
          </p:cNvSpPr>
          <p:nvPr/>
        </p:nvSpPr>
        <p:spPr bwMode="auto">
          <a:xfrm>
            <a:off x="0" y="0"/>
            <a:ext cx="4610100" cy="6858000"/>
          </a:xfrm>
          <a:prstGeom prst="rect">
            <a:avLst/>
          </a:prstGeom>
          <a:solidFill>
            <a:srgbClr val="0080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26629" name="AutoShape 26"/>
          <p:cNvSpPr>
            <a:spLocks noChangeArrowheads="1"/>
          </p:cNvSpPr>
          <p:nvPr/>
        </p:nvSpPr>
        <p:spPr bwMode="auto">
          <a:xfrm rot="10800000">
            <a:off x="3111500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27" name="标题 3"/>
          <p:cNvSpPr/>
          <p:nvPr/>
        </p:nvSpPr>
        <p:spPr bwMode="auto">
          <a:xfrm>
            <a:off x="1524000" y="1338263"/>
            <a:ext cx="9144000" cy="4005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zh-CN" altLang="en-US" sz="3600"/>
              <a:t>今天</a:t>
            </a:r>
            <a:r>
              <a:rPr lang="zh-CN" altLang="en-US" sz="3600" b="0"/>
              <a:t>，</a:t>
            </a:r>
            <a:r>
              <a:rPr lang="en-US" altLang="zh-CN" sz="8000" b="0"/>
              <a:t>8</a:t>
            </a:r>
            <a:r>
              <a:rPr lang="zh-CN" altLang="en-US" sz="8000" b="0"/>
              <a:t>亿</a:t>
            </a:r>
            <a:r>
              <a:rPr lang="zh-CN" altLang="en-US" sz="3600" b="0"/>
              <a:t>手机用户都被微信占领</a:t>
            </a:r>
            <a:br>
              <a:rPr lang="zh-CN" altLang="en-US" sz="3600" b="0"/>
            </a:br>
            <a:br>
              <a:rPr lang="zh-CN" altLang="en-US" sz="3600" b="0"/>
            </a:br>
            <a:r>
              <a:rPr lang="zh-CN" altLang="en-US" sz="3600">
                <a:solidFill>
                  <a:schemeClr val="bg1"/>
                </a:solidFill>
              </a:rPr>
              <a:t>让自己的产品和服务进入消费者的手机</a:t>
            </a:r>
            <a:br>
              <a:rPr lang="zh-CN" altLang="en-US" sz="3600">
                <a:solidFill>
                  <a:schemeClr val="bg1"/>
                </a:solidFill>
              </a:rPr>
            </a:br>
            <a:r>
              <a:rPr lang="zh-CN" altLang="en-US" sz="3600">
                <a:solidFill>
                  <a:schemeClr val="bg1"/>
                </a:solidFill>
              </a:rPr>
              <a:t>就是未来最好的营销</a:t>
            </a:r>
            <a:br>
              <a:rPr lang="zh-CN" altLang="en-US" sz="3600" b="0"/>
            </a:br>
            <a:endParaRPr lang="zh-CN" altLang="en-US" sz="36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4" descr="219049-12100F92R97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-1588"/>
            <a:ext cx="103632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0" name="Rectangle 75"/>
          <p:cNvSpPr>
            <a:spLocks noChangeArrowheads="1"/>
          </p:cNvSpPr>
          <p:nvPr/>
        </p:nvSpPr>
        <p:spPr bwMode="auto">
          <a:xfrm>
            <a:off x="9042400" y="0"/>
            <a:ext cx="3149600" cy="6858000"/>
          </a:xfrm>
          <a:prstGeom prst="rect">
            <a:avLst/>
          </a:prstGeom>
          <a:solidFill>
            <a:srgbClr val="0080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27654" name="AutoShape 26"/>
          <p:cNvSpPr>
            <a:spLocks noChangeArrowheads="1"/>
          </p:cNvSpPr>
          <p:nvPr/>
        </p:nvSpPr>
        <p:spPr bwMode="auto">
          <a:xfrm rot="10800000">
            <a:off x="7543800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7632700" y="1736725"/>
            <a:ext cx="4051300" cy="51212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0000" i="1">
                <a:solidFill>
                  <a:srgbClr val="339933"/>
                </a:solidFill>
              </a:rPr>
              <a:t>？</a:t>
            </a:r>
            <a:endParaRPr lang="en-US" altLang="zh-CN" sz="30000" i="1">
              <a:solidFill>
                <a:srgbClr val="339933"/>
              </a:solidFill>
            </a:endParaRPr>
          </a:p>
        </p:txBody>
      </p:sp>
      <p:sp>
        <p:nvSpPr>
          <p:cNvPr id="27652" name="标题 3"/>
          <p:cNvSpPr/>
          <p:nvPr/>
        </p:nvSpPr>
        <p:spPr bwMode="auto">
          <a:xfrm>
            <a:off x="1676400" y="4322763"/>
            <a:ext cx="10210800" cy="1643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zh-CN" altLang="en-US" i="1">
                <a:solidFill>
                  <a:schemeClr val="bg1"/>
                </a:solidFill>
              </a:rPr>
              <a:t>咱们要搭上这班</a:t>
            </a:r>
            <a:r>
              <a:rPr lang="zh-CN" altLang="en-US" sz="8800" i="1">
                <a:solidFill>
                  <a:schemeClr val="bg1"/>
                </a:solidFill>
              </a:rPr>
              <a:t>“车”</a:t>
            </a:r>
            <a:r>
              <a:rPr lang="zh-CN" altLang="en-US" i="1">
                <a:solidFill>
                  <a:schemeClr val="bg1"/>
                </a:solidFill>
              </a:rPr>
              <a:t>吗</a:t>
            </a:r>
            <a:endParaRPr lang="zh-CN" altLang="en-US" i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80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28674" name="AutoShape 26"/>
          <p:cNvSpPr>
            <a:spLocks noChangeArrowheads="1"/>
          </p:cNvSpPr>
          <p:nvPr/>
        </p:nvSpPr>
        <p:spPr bwMode="auto">
          <a:xfrm rot="10800000">
            <a:off x="9207500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75" name="Rectangle 24"/>
          <p:cNvSpPr>
            <a:spLocks noChangeArrowheads="1"/>
          </p:cNvSpPr>
          <p:nvPr/>
        </p:nvSpPr>
        <p:spPr bwMode="auto">
          <a:xfrm>
            <a:off x="10693400" y="0"/>
            <a:ext cx="1498600" cy="68580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28676" name="Rectangle 15"/>
          <p:cNvSpPr>
            <a:spLocks noChangeArrowheads="1"/>
          </p:cNvSpPr>
          <p:nvPr/>
        </p:nvSpPr>
        <p:spPr bwMode="auto">
          <a:xfrm>
            <a:off x="1581150" y="1663700"/>
            <a:ext cx="10344150" cy="3140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20000">
                <a:solidFill>
                  <a:schemeClr val="bg1"/>
                </a:solidFill>
              </a:rPr>
              <a:t>咁系啦！</a:t>
            </a:r>
            <a:endParaRPr lang="zh-CN" altLang="en-US" sz="20000">
              <a:solidFill>
                <a:schemeClr val="bg1"/>
              </a:solidFill>
            </a:endParaRPr>
          </a:p>
        </p:txBody>
      </p:sp>
      <p:pic>
        <p:nvPicPr>
          <p:cNvPr id="28677" name="Picture 77" descr="weixin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210800" y="3695700"/>
            <a:ext cx="74930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29698" name="AutoShape 26"/>
          <p:cNvSpPr>
            <a:spLocks noChangeArrowheads="1"/>
          </p:cNvSpPr>
          <p:nvPr/>
        </p:nvSpPr>
        <p:spPr bwMode="auto">
          <a:xfrm rot="10800000">
            <a:off x="3784600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699" name="Rectangle 24"/>
          <p:cNvSpPr>
            <a:spLocks noChangeArrowheads="1"/>
          </p:cNvSpPr>
          <p:nvPr/>
        </p:nvSpPr>
        <p:spPr bwMode="auto">
          <a:xfrm>
            <a:off x="5321300" y="0"/>
            <a:ext cx="68707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29700" name="标题 3"/>
          <p:cNvSpPr>
            <a:spLocks noGrp="1"/>
          </p:cNvSpPr>
          <p:nvPr>
            <p:ph type="ctrTitle"/>
          </p:nvPr>
        </p:nvSpPr>
        <p:spPr>
          <a:xfrm>
            <a:off x="152400" y="1236663"/>
            <a:ext cx="11366500" cy="4005262"/>
          </a:xfrm>
        </p:spPr>
        <p:txBody>
          <a:bodyPr/>
          <a:lstStyle/>
          <a:p>
            <a:pPr algn="r" eaLnBrk="1" hangingPunct="1"/>
            <a:r>
              <a:rPr lang="zh-CN" altLang="en-US" sz="80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微油站</a:t>
            </a:r>
            <a:r>
              <a:rPr lang="zh-CN" altLang="en-US" sz="6000" b="1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3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一个基于微信的加油站经营升级              综合解决方案</a:t>
            </a:r>
            <a:endParaRPr lang="zh-CN" altLang="en-US" sz="360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9701" name="Group 11"/>
          <p:cNvGrpSpPr/>
          <p:nvPr/>
        </p:nvGrpSpPr>
        <p:grpSpPr bwMode="auto">
          <a:xfrm>
            <a:off x="1873250" y="704850"/>
            <a:ext cx="1530350" cy="1238250"/>
            <a:chOff x="1284" y="436"/>
            <a:chExt cx="964" cy="780"/>
          </a:xfrm>
        </p:grpSpPr>
        <p:pic>
          <p:nvPicPr>
            <p:cNvPr id="29703" name="Picture 30" descr="271"/>
            <p:cNvPicPr>
              <a:picLocks noChangeAspect="1" noChangeArrowheads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84" y="436"/>
              <a:ext cx="736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04" name="Rectangle 35"/>
            <p:cNvSpPr>
              <a:spLocks noChangeArrowheads="1"/>
            </p:cNvSpPr>
            <p:nvPr/>
          </p:nvSpPr>
          <p:spPr bwMode="auto">
            <a:xfrm>
              <a:off x="1848" y="1136"/>
              <a:ext cx="400" cy="80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  <p:sp>
        <p:nvSpPr>
          <p:cNvPr id="29702" name="Rectangle 12"/>
          <p:cNvSpPr>
            <a:spLocks noChangeArrowheads="1"/>
          </p:cNvSpPr>
          <p:nvPr/>
        </p:nvSpPr>
        <p:spPr bwMode="auto">
          <a:xfrm>
            <a:off x="1103313" y="3625850"/>
            <a:ext cx="2046287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V</a:t>
            </a:r>
            <a:r>
              <a:rPr lang="en-US" altLang="zh-CN" sz="3200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 </a:t>
            </a:r>
            <a:r>
              <a:rPr lang="en-US" altLang="zh-CN" sz="2400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gas station</a:t>
            </a:r>
            <a:endParaRPr lang="zh-CN" altLang="en-US" sz="2400" b="0">
              <a:solidFill>
                <a:schemeClr val="bg1"/>
              </a:solidFill>
              <a:latin typeface="Impact" pitchFamily="34" charset="0"/>
              <a:ea typeface="Dotu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80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30722" name="AutoShape 26"/>
          <p:cNvSpPr>
            <a:spLocks noChangeArrowheads="1"/>
          </p:cNvSpPr>
          <p:nvPr/>
        </p:nvSpPr>
        <p:spPr bwMode="auto">
          <a:xfrm rot="10800000">
            <a:off x="8474075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3" name="Rectangle 24"/>
          <p:cNvSpPr>
            <a:spLocks noChangeArrowheads="1"/>
          </p:cNvSpPr>
          <p:nvPr/>
        </p:nvSpPr>
        <p:spPr bwMode="auto">
          <a:xfrm>
            <a:off x="10020300" y="0"/>
            <a:ext cx="2171700" cy="68580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10" name="标题 3"/>
          <p:cNvSpPr txBox="1"/>
          <p:nvPr/>
        </p:nvSpPr>
        <p:spPr bwMode="auto">
          <a:xfrm>
            <a:off x="1457325" y="1227138"/>
            <a:ext cx="9261475" cy="4005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defRPr/>
            </a:pPr>
            <a:r>
              <a:rPr lang="zh-CN" altLang="en-US" sz="8000" dirty="0">
                <a:solidFill>
                  <a:schemeClr val="bg1"/>
                </a:solidFill>
                <a:cs typeface="+mj-cs"/>
              </a:rPr>
              <a:t>为什么需要微油站</a:t>
            </a:r>
            <a:endParaRPr lang="zh-CN" altLang="en-US" sz="3600" b="0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67763" y="815975"/>
            <a:ext cx="3119437" cy="47085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0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？</a:t>
            </a:r>
            <a:endParaRPr lang="zh-CN" altLang="en-US" sz="30000" b="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0726" name="Group 11"/>
          <p:cNvGrpSpPr/>
          <p:nvPr/>
        </p:nvGrpSpPr>
        <p:grpSpPr bwMode="auto">
          <a:xfrm>
            <a:off x="10074275" y="3914775"/>
            <a:ext cx="1530350" cy="1238250"/>
            <a:chOff x="1284" y="436"/>
            <a:chExt cx="964" cy="780"/>
          </a:xfrm>
        </p:grpSpPr>
        <p:pic>
          <p:nvPicPr>
            <p:cNvPr id="30727" name="Picture 30" descr="271"/>
            <p:cNvPicPr>
              <a:picLocks noChangeAspect="1" noChangeArrowheads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84" y="436"/>
              <a:ext cx="736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728" name="Rectangle 35"/>
            <p:cNvSpPr>
              <a:spLocks noChangeArrowheads="1"/>
            </p:cNvSpPr>
            <p:nvPr/>
          </p:nvSpPr>
          <p:spPr bwMode="auto">
            <a:xfrm>
              <a:off x="1848" y="1136"/>
              <a:ext cx="400" cy="80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80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pic>
        <p:nvPicPr>
          <p:cNvPr id="13314" name="Picture 77" descr="weixin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270000" y="1612900"/>
            <a:ext cx="2235200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1" name="AutoShape 9"/>
          <p:cNvSpPr>
            <a:spLocks noChangeArrowheads="1"/>
          </p:cNvSpPr>
          <p:nvPr/>
        </p:nvSpPr>
        <p:spPr bwMode="auto">
          <a:xfrm rot="16200000">
            <a:off x="3644900" y="2857500"/>
            <a:ext cx="419100" cy="330200"/>
          </a:xfrm>
          <a:prstGeom prst="triangle">
            <a:avLst>
              <a:gd name="adj" fmla="val 50000"/>
            </a:avLst>
          </a:prstGeom>
          <a:solidFill>
            <a:srgbClr val="99CC00"/>
          </a:solidFill>
          <a:ln w="9525">
            <a:noFill/>
            <a:miter lim="800000"/>
          </a:ln>
          <a:effectLst>
            <a:outerShdw dist="74053" dir="3542175" algn="ctr" rotWithShape="0">
              <a:schemeClr val="tx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b="0"/>
          </a:p>
        </p:txBody>
      </p:sp>
      <p:sp>
        <p:nvSpPr>
          <p:cNvPr id="13322" name="AutoShape 10"/>
          <p:cNvSpPr>
            <a:spLocks noChangeArrowheads="1"/>
          </p:cNvSpPr>
          <p:nvPr/>
        </p:nvSpPr>
        <p:spPr bwMode="auto">
          <a:xfrm>
            <a:off x="3949700" y="2565400"/>
            <a:ext cx="6184900" cy="1308100"/>
          </a:xfrm>
          <a:prstGeom prst="roundRect">
            <a:avLst>
              <a:gd name="adj" fmla="val 7889"/>
            </a:avLst>
          </a:prstGeom>
          <a:solidFill>
            <a:srgbClr val="99CC00"/>
          </a:solidFill>
          <a:ln w="9525">
            <a:noFill/>
            <a:round/>
          </a:ln>
          <a:effectLst>
            <a:outerShdw dist="63500" dir="3187806" algn="ctr" rotWithShape="0">
              <a:schemeClr val="tx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 b="0"/>
          </a:p>
        </p:txBody>
      </p:sp>
      <p:sp>
        <p:nvSpPr>
          <p:cNvPr id="13317" name="Text Box 78"/>
          <p:cNvSpPr txBox="1">
            <a:spLocks noChangeArrowheads="1"/>
          </p:cNvSpPr>
          <p:nvPr/>
        </p:nvSpPr>
        <p:spPr bwMode="auto">
          <a:xfrm>
            <a:off x="4048125" y="2820988"/>
            <a:ext cx="6111875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000" b="0">
                <a:solidFill>
                  <a:schemeClr val="bg1"/>
                </a:solidFill>
                <a:latin typeface="Calibri" pitchFamily="34" charset="0"/>
              </a:rPr>
              <a:t>让我们从微信谈起</a:t>
            </a:r>
            <a:r>
              <a:rPr lang="en-US" altLang="zh-CN" sz="4000" b="0">
                <a:solidFill>
                  <a:schemeClr val="bg1"/>
                </a:solidFill>
              </a:rPr>
              <a:t>……</a:t>
            </a:r>
            <a:endParaRPr lang="en-US" altLang="zh-CN" sz="4000" b="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 descr="http://img.taopic.com/uploads/allimg/121222/234967-1212221P30961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45735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6" name="AutoShape 26"/>
          <p:cNvSpPr>
            <a:spLocks noChangeArrowheads="1"/>
          </p:cNvSpPr>
          <p:nvPr/>
        </p:nvSpPr>
        <p:spPr bwMode="auto">
          <a:xfrm rot="10800000">
            <a:off x="3140075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47" name="Rectangle 24"/>
          <p:cNvSpPr>
            <a:spLocks noChangeArrowheads="1"/>
          </p:cNvSpPr>
          <p:nvPr/>
        </p:nvSpPr>
        <p:spPr bwMode="auto">
          <a:xfrm>
            <a:off x="4686300" y="0"/>
            <a:ext cx="7505700" cy="68580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7" name="标题 3"/>
          <p:cNvSpPr txBox="1"/>
          <p:nvPr/>
        </p:nvSpPr>
        <p:spPr bwMode="auto">
          <a:xfrm>
            <a:off x="2324100" y="760413"/>
            <a:ext cx="8572500" cy="14970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defRPr/>
            </a:pPr>
            <a:r>
              <a:rPr lang="zh-CN" altLang="en-US" sz="6600" dirty="0">
                <a:solidFill>
                  <a:schemeClr val="bg1"/>
                </a:solidFill>
                <a:cs typeface="+mj-cs"/>
              </a:rPr>
              <a:t>加油站经营的四大烦恼</a:t>
            </a:r>
            <a:endParaRPr lang="zh-CN" altLang="en-US" sz="6600" b="0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8" name="标题 3"/>
          <p:cNvSpPr txBox="1"/>
          <p:nvPr/>
        </p:nvSpPr>
        <p:spPr bwMode="auto">
          <a:xfrm>
            <a:off x="2933700" y="2257425"/>
            <a:ext cx="8115300" cy="2790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120000"/>
              </a:lnSpc>
              <a:defRPr/>
            </a:pPr>
            <a:r>
              <a:rPr lang="zh-CN" altLang="en-US" sz="2800" b="0" dirty="0">
                <a:solidFill>
                  <a:schemeClr val="bg1"/>
                </a:solidFill>
                <a:cs typeface="+mj-cs"/>
              </a:rPr>
              <a:t>客户都是谁，来没来加油，搞不清楚</a:t>
            </a:r>
            <a:br>
              <a:rPr lang="zh-CN" altLang="en-US" sz="2800" b="0" dirty="0">
                <a:solidFill>
                  <a:schemeClr val="bg1"/>
                </a:solidFill>
                <a:cs typeface="+mj-cs"/>
              </a:rPr>
            </a:br>
            <a:r>
              <a:rPr lang="zh-CN" altLang="en-US" sz="2800" b="0" dirty="0">
                <a:solidFill>
                  <a:schemeClr val="bg1"/>
                </a:solidFill>
                <a:cs typeface="+mj-cs"/>
              </a:rPr>
              <a:t>豪礼送不停，降价降到我心痛，客户却不一定买帐</a:t>
            </a:r>
            <a:br>
              <a:rPr lang="zh-CN" altLang="en-US" sz="2800" b="0" dirty="0">
                <a:solidFill>
                  <a:schemeClr val="bg1"/>
                </a:solidFill>
                <a:cs typeface="+mj-cs"/>
              </a:rPr>
            </a:br>
            <a:r>
              <a:rPr lang="zh-CN" altLang="en-US" sz="2800" b="0" dirty="0">
                <a:solidFill>
                  <a:schemeClr val="bg1"/>
                </a:solidFill>
                <a:cs typeface="+mj-cs"/>
              </a:rPr>
              <a:t>工作太枯燥，前途太暗淡，员工心难留</a:t>
            </a:r>
            <a:br>
              <a:rPr lang="zh-CN" altLang="en-US" sz="2800" b="0" dirty="0">
                <a:solidFill>
                  <a:schemeClr val="bg1"/>
                </a:solidFill>
                <a:cs typeface="+mj-cs"/>
              </a:rPr>
            </a:br>
            <a:r>
              <a:rPr lang="zh-CN" altLang="en-US" sz="2800" b="0" dirty="0">
                <a:solidFill>
                  <a:schemeClr val="bg1"/>
                </a:solidFill>
                <a:cs typeface="+mj-cs"/>
              </a:rPr>
              <a:t>新能源来了，未来的生意怎么做</a:t>
            </a:r>
            <a:endParaRPr lang="zh-CN" altLang="en-US" sz="2800" b="0" dirty="0">
              <a:solidFill>
                <a:schemeClr val="bg1"/>
              </a:solidFill>
              <a:cs typeface="+mj-cs"/>
            </a:endParaRPr>
          </a:p>
        </p:txBody>
      </p:sp>
      <p:grpSp>
        <p:nvGrpSpPr>
          <p:cNvPr id="31750" name="组合 12"/>
          <p:cNvGrpSpPr/>
          <p:nvPr/>
        </p:nvGrpSpPr>
        <p:grpSpPr bwMode="auto">
          <a:xfrm>
            <a:off x="2581275" y="2828925"/>
            <a:ext cx="152400" cy="1685925"/>
            <a:chOff x="2581276" y="2828926"/>
            <a:chExt cx="152399" cy="1685924"/>
          </a:xfrm>
        </p:grpSpPr>
        <p:sp>
          <p:nvSpPr>
            <p:cNvPr id="9" name="矩形 8"/>
            <p:cNvSpPr/>
            <p:nvPr/>
          </p:nvSpPr>
          <p:spPr>
            <a:xfrm>
              <a:off x="2581276" y="2828926"/>
              <a:ext cx="152399" cy="161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2581276" y="3324226"/>
              <a:ext cx="152399" cy="161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581276" y="3829050"/>
              <a:ext cx="152399" cy="161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581276" y="4352925"/>
              <a:ext cx="152399" cy="161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5267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0" name="AutoShape 26"/>
          <p:cNvSpPr>
            <a:spLocks noChangeArrowheads="1"/>
          </p:cNvSpPr>
          <p:nvPr/>
        </p:nvSpPr>
        <p:spPr bwMode="auto">
          <a:xfrm rot="10800000" flipV="1">
            <a:off x="3511550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1" name="Rectangle 24"/>
          <p:cNvSpPr>
            <a:spLocks noChangeArrowheads="1"/>
          </p:cNvSpPr>
          <p:nvPr/>
        </p:nvSpPr>
        <p:spPr bwMode="auto">
          <a:xfrm>
            <a:off x="5010150" y="0"/>
            <a:ext cx="718185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10" name="标题 3"/>
          <p:cNvSpPr txBox="1"/>
          <p:nvPr/>
        </p:nvSpPr>
        <p:spPr bwMode="auto">
          <a:xfrm>
            <a:off x="2562225" y="1114425"/>
            <a:ext cx="8572500" cy="240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defRPr/>
            </a:pPr>
            <a:r>
              <a:rPr lang="zh-CN" altLang="en-US" sz="6600" dirty="0">
                <a:solidFill>
                  <a:schemeClr val="bg1"/>
                </a:solidFill>
                <a:cs typeface="+mj-cs"/>
              </a:rPr>
              <a:t>微油站  </a:t>
            </a:r>
            <a:endParaRPr lang="en-US" altLang="zh-CN" sz="6600" dirty="0">
              <a:solidFill>
                <a:schemeClr val="bg1"/>
              </a:solidFill>
              <a:cs typeface="+mj-cs"/>
            </a:endParaRPr>
          </a:p>
          <a:p>
            <a:pPr>
              <a:defRPr/>
            </a:pPr>
            <a:r>
              <a:rPr lang="zh-CN" altLang="en-US" sz="6600" dirty="0">
                <a:solidFill>
                  <a:schemeClr val="bg1"/>
                </a:solidFill>
                <a:cs typeface="+mj-cs"/>
              </a:rPr>
              <a:t>能帮咱们扫除这些烦恼</a:t>
            </a:r>
            <a:endParaRPr lang="zh-CN" altLang="en-US" sz="6600" b="0" dirty="0">
              <a:solidFill>
                <a:schemeClr val="bg1"/>
              </a:solidFill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33794" name="AutoShape 26"/>
          <p:cNvSpPr>
            <a:spLocks noChangeArrowheads="1"/>
          </p:cNvSpPr>
          <p:nvPr/>
        </p:nvSpPr>
        <p:spPr bwMode="auto">
          <a:xfrm rot="10800000">
            <a:off x="1016000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5" name="Rectangle 24"/>
          <p:cNvSpPr>
            <a:spLocks noChangeArrowheads="1"/>
          </p:cNvSpPr>
          <p:nvPr/>
        </p:nvSpPr>
        <p:spPr bwMode="auto">
          <a:xfrm>
            <a:off x="2540000" y="0"/>
            <a:ext cx="96520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grpSp>
        <p:nvGrpSpPr>
          <p:cNvPr id="33796" name="Group 11"/>
          <p:cNvGrpSpPr/>
          <p:nvPr/>
        </p:nvGrpSpPr>
        <p:grpSpPr bwMode="auto">
          <a:xfrm>
            <a:off x="514350" y="387350"/>
            <a:ext cx="1530350" cy="1238250"/>
            <a:chOff x="1284" y="436"/>
            <a:chExt cx="964" cy="780"/>
          </a:xfrm>
        </p:grpSpPr>
        <p:pic>
          <p:nvPicPr>
            <p:cNvPr id="33799" name="Picture 30" descr="271"/>
            <p:cNvPicPr>
              <a:picLocks noChangeAspect="1" noChangeArrowheads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84" y="436"/>
              <a:ext cx="736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800" name="Rectangle 35"/>
            <p:cNvSpPr>
              <a:spLocks noChangeArrowheads="1"/>
            </p:cNvSpPr>
            <p:nvPr/>
          </p:nvSpPr>
          <p:spPr bwMode="auto">
            <a:xfrm>
              <a:off x="1848" y="1136"/>
              <a:ext cx="400" cy="80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  <p:sp>
        <p:nvSpPr>
          <p:cNvPr id="33797" name="Rectangle 12"/>
          <p:cNvSpPr>
            <a:spLocks noChangeArrowheads="1"/>
          </p:cNvSpPr>
          <p:nvPr/>
        </p:nvSpPr>
        <p:spPr bwMode="auto">
          <a:xfrm>
            <a:off x="2551113" y="1250950"/>
            <a:ext cx="2446337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V</a:t>
            </a:r>
            <a:r>
              <a:rPr lang="en-US" altLang="zh-CN" sz="3200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 </a:t>
            </a:r>
            <a:r>
              <a:rPr lang="en-US" altLang="zh-CN" sz="2400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gas station .</a:t>
            </a:r>
            <a:r>
              <a:rPr lang="en-US" altLang="zh-CN" b="0">
                <a:solidFill>
                  <a:srgbClr val="FF6600"/>
                </a:solidFill>
                <a:latin typeface="Impact" pitchFamily="34" charset="0"/>
                <a:ea typeface="Dotum" pitchFamily="34" charset="-127"/>
              </a:rPr>
              <a:t>1</a:t>
            </a:r>
            <a:endParaRPr lang="zh-CN" altLang="en-US" b="0">
              <a:solidFill>
                <a:srgbClr val="FF6600"/>
              </a:solidFill>
              <a:latin typeface="Impact" pitchFamily="34" charset="0"/>
              <a:ea typeface="Dotum" pitchFamily="34" charset="-127"/>
            </a:endParaRPr>
          </a:p>
        </p:txBody>
      </p:sp>
      <p:sp>
        <p:nvSpPr>
          <p:cNvPr id="33798" name="标题 3"/>
          <p:cNvSpPr txBox="1"/>
          <p:nvPr/>
        </p:nvSpPr>
        <p:spPr bwMode="auto">
          <a:xfrm>
            <a:off x="2498725" y="2105025"/>
            <a:ext cx="8572500" cy="240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</a:rPr>
              <a:t>绑定客户手机</a:t>
            </a:r>
            <a:endParaRPr lang="zh-CN" altLang="en-US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</a:rPr>
              <a:t>随时记录会员消费状况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14525" y="11113"/>
            <a:ext cx="10277475" cy="684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8" name="Rectangle 24"/>
          <p:cNvSpPr>
            <a:spLocks noChangeArrowheads="1"/>
          </p:cNvSpPr>
          <p:nvPr/>
        </p:nvSpPr>
        <p:spPr bwMode="auto">
          <a:xfrm>
            <a:off x="0" y="0"/>
            <a:ext cx="106045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34819" name="AutoShape 26"/>
          <p:cNvSpPr>
            <a:spLocks noChangeArrowheads="1"/>
          </p:cNvSpPr>
          <p:nvPr/>
        </p:nvSpPr>
        <p:spPr bwMode="auto">
          <a:xfrm rot="10800000">
            <a:off x="0" y="0"/>
            <a:ext cx="21717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0" name="Rectangle 12"/>
          <p:cNvSpPr>
            <a:spLocks noChangeArrowheads="1"/>
          </p:cNvSpPr>
          <p:nvPr/>
        </p:nvSpPr>
        <p:spPr bwMode="auto">
          <a:xfrm>
            <a:off x="201613" y="6254750"/>
            <a:ext cx="1711325" cy="396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000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V gas station .</a:t>
            </a:r>
            <a:r>
              <a:rPr lang="en-US" altLang="zh-CN" sz="2000" b="0">
                <a:solidFill>
                  <a:srgbClr val="FF6600"/>
                </a:solidFill>
                <a:latin typeface="Impact" pitchFamily="34" charset="0"/>
                <a:ea typeface="Dotum" pitchFamily="34" charset="-127"/>
              </a:rPr>
              <a:t>1</a:t>
            </a:r>
            <a:endParaRPr lang="zh-CN" altLang="en-US" sz="2000" b="0">
              <a:solidFill>
                <a:srgbClr val="FF6600"/>
              </a:solidFill>
              <a:latin typeface="Impact" pitchFamily="34" charset="0"/>
              <a:ea typeface="Dotum" pitchFamily="34" charset="-127"/>
            </a:endParaRPr>
          </a:p>
        </p:txBody>
      </p:sp>
      <p:sp>
        <p:nvSpPr>
          <p:cNvPr id="34821" name="Rectangle 9"/>
          <p:cNvSpPr>
            <a:spLocks noChangeArrowheads="1"/>
          </p:cNvSpPr>
          <p:nvPr/>
        </p:nvSpPr>
        <p:spPr bwMode="auto">
          <a:xfrm>
            <a:off x="4527550" y="3771900"/>
            <a:ext cx="5772150" cy="15652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4400" i="1">
                <a:solidFill>
                  <a:srgbClr val="008000"/>
                </a:solidFill>
              </a:rPr>
              <a:t>客户在哪里，尽在掌握</a:t>
            </a:r>
            <a:br>
              <a:rPr lang="zh-CN" altLang="en-US" sz="4400" i="1">
                <a:solidFill>
                  <a:srgbClr val="008000"/>
                </a:solidFill>
              </a:rPr>
            </a:br>
            <a:r>
              <a:rPr lang="zh-CN" altLang="en-US" sz="4400" i="1">
                <a:solidFill>
                  <a:srgbClr val="008000"/>
                </a:solidFill>
              </a:rPr>
              <a:t>客户是谁，一目了然</a:t>
            </a:r>
            <a:endParaRPr lang="zh-CN" altLang="en-US" sz="4400" i="1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35842" name="AutoShape 26"/>
          <p:cNvSpPr>
            <a:spLocks noChangeArrowheads="1"/>
          </p:cNvSpPr>
          <p:nvPr/>
        </p:nvSpPr>
        <p:spPr bwMode="auto">
          <a:xfrm rot="10800000">
            <a:off x="1016000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43" name="Rectangle 24"/>
          <p:cNvSpPr>
            <a:spLocks noChangeArrowheads="1"/>
          </p:cNvSpPr>
          <p:nvPr/>
        </p:nvSpPr>
        <p:spPr bwMode="auto">
          <a:xfrm>
            <a:off x="2540000" y="0"/>
            <a:ext cx="96520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grpSp>
        <p:nvGrpSpPr>
          <p:cNvPr id="35844" name="Group 11"/>
          <p:cNvGrpSpPr/>
          <p:nvPr/>
        </p:nvGrpSpPr>
        <p:grpSpPr bwMode="auto">
          <a:xfrm>
            <a:off x="514350" y="387350"/>
            <a:ext cx="1530350" cy="1238250"/>
            <a:chOff x="1284" y="436"/>
            <a:chExt cx="964" cy="780"/>
          </a:xfrm>
        </p:grpSpPr>
        <p:pic>
          <p:nvPicPr>
            <p:cNvPr id="35847" name="Picture 30" descr="271"/>
            <p:cNvPicPr>
              <a:picLocks noChangeAspect="1" noChangeArrowheads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84" y="436"/>
              <a:ext cx="736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48" name="Rectangle 35"/>
            <p:cNvSpPr>
              <a:spLocks noChangeArrowheads="1"/>
            </p:cNvSpPr>
            <p:nvPr/>
          </p:nvSpPr>
          <p:spPr bwMode="auto">
            <a:xfrm>
              <a:off x="1848" y="1136"/>
              <a:ext cx="400" cy="80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  <p:sp>
        <p:nvSpPr>
          <p:cNvPr id="35845" name="标题 3"/>
          <p:cNvSpPr txBox="1"/>
          <p:nvPr/>
        </p:nvSpPr>
        <p:spPr bwMode="auto">
          <a:xfrm>
            <a:off x="2498725" y="2105025"/>
            <a:ext cx="8572500" cy="240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</a:rPr>
              <a:t>灵活、精准的促销</a:t>
            </a:r>
            <a:endParaRPr lang="zh-CN" altLang="en-US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</a:rPr>
              <a:t>给客户更多选择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5846" name="Rectangle 12"/>
          <p:cNvSpPr>
            <a:spLocks noChangeArrowheads="1"/>
          </p:cNvSpPr>
          <p:nvPr/>
        </p:nvSpPr>
        <p:spPr bwMode="auto">
          <a:xfrm>
            <a:off x="2551113" y="1250950"/>
            <a:ext cx="2538412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V</a:t>
            </a:r>
            <a:r>
              <a:rPr lang="en-US" altLang="zh-CN" sz="3200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 </a:t>
            </a:r>
            <a:r>
              <a:rPr lang="en-US" altLang="zh-CN" sz="2400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gas station .</a:t>
            </a:r>
            <a:r>
              <a:rPr lang="en-US" altLang="zh-CN" b="0">
                <a:solidFill>
                  <a:srgbClr val="FF6600"/>
                </a:solidFill>
                <a:latin typeface="Impact" pitchFamily="34" charset="0"/>
                <a:ea typeface="Dotum" pitchFamily="34" charset="-127"/>
              </a:rPr>
              <a:t>2</a:t>
            </a:r>
            <a:endParaRPr lang="zh-CN" altLang="en-US" b="0">
              <a:solidFill>
                <a:srgbClr val="FF6600"/>
              </a:solidFill>
              <a:latin typeface="Impact" pitchFamily="34" charset="0"/>
              <a:ea typeface="Dotu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4"/>
          <p:cNvSpPr>
            <a:spLocks noChangeArrowheads="1"/>
          </p:cNvSpPr>
          <p:nvPr/>
        </p:nvSpPr>
        <p:spPr bwMode="auto">
          <a:xfrm>
            <a:off x="0" y="990600"/>
            <a:ext cx="12192000" cy="58674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37890" name="标题 3"/>
          <p:cNvSpPr txBox="1"/>
          <p:nvPr/>
        </p:nvSpPr>
        <p:spPr bwMode="auto">
          <a:xfrm>
            <a:off x="165100" y="5241925"/>
            <a:ext cx="5651500" cy="1177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zh-CN" altLang="en-US" sz="3200" b="0">
                <a:solidFill>
                  <a:schemeClr val="bg1"/>
                </a:solidFill>
              </a:rPr>
              <a:t>促销方式都一样，你能给的</a:t>
            </a:r>
            <a:endParaRPr lang="zh-CN" altLang="en-US" sz="3200" b="0">
              <a:solidFill>
                <a:schemeClr val="bg1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zh-CN" altLang="en-US" sz="3200" b="0">
                <a:solidFill>
                  <a:schemeClr val="bg1"/>
                </a:solidFill>
              </a:rPr>
              <a:t>别人也能给</a:t>
            </a:r>
            <a:endParaRPr lang="zh-CN" altLang="en-US" sz="3200" b="0">
              <a:solidFill>
                <a:schemeClr val="bg1"/>
              </a:solidFill>
            </a:endParaRPr>
          </a:p>
        </p:txBody>
      </p:sp>
      <p:sp>
        <p:nvSpPr>
          <p:cNvPr id="37891" name="标题 3"/>
          <p:cNvSpPr txBox="1"/>
          <p:nvPr/>
        </p:nvSpPr>
        <p:spPr bwMode="auto">
          <a:xfrm>
            <a:off x="6642100" y="5260975"/>
            <a:ext cx="5143500" cy="1089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zh-CN" altLang="en-US" sz="3200" b="0">
                <a:solidFill>
                  <a:schemeClr val="bg1"/>
                </a:solidFill>
              </a:rPr>
              <a:t>你给的，客户不一定需要</a:t>
            </a:r>
            <a:endParaRPr lang="zh-CN" altLang="en-US" sz="3200" b="0">
              <a:solidFill>
                <a:schemeClr val="bg1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zh-CN" altLang="en-US" sz="3200" b="0">
                <a:solidFill>
                  <a:schemeClr val="bg1"/>
                </a:solidFill>
              </a:rPr>
              <a:t>或早已“审美疲劳”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37892" name="Rectangle 24"/>
          <p:cNvSpPr>
            <a:spLocks noChangeArrowheads="1"/>
          </p:cNvSpPr>
          <p:nvPr/>
        </p:nvSpPr>
        <p:spPr bwMode="auto">
          <a:xfrm>
            <a:off x="0" y="0"/>
            <a:ext cx="12192000" cy="15240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37893" name="Rectangle 19"/>
          <p:cNvSpPr>
            <a:spLocks noChangeArrowheads="1"/>
          </p:cNvSpPr>
          <p:nvPr/>
        </p:nvSpPr>
        <p:spPr bwMode="auto">
          <a:xfrm>
            <a:off x="1638300" y="177800"/>
            <a:ext cx="8909050" cy="750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i="1">
                <a:solidFill>
                  <a:schemeClr val="bg1"/>
                </a:solidFill>
              </a:rPr>
              <a:t>以前  付出了很多，客户却不一定“买账”</a:t>
            </a:r>
            <a:endParaRPr lang="zh-CN" altLang="en-US" sz="3600" i="1">
              <a:solidFill>
                <a:schemeClr val="bg1"/>
              </a:solidFill>
            </a:endParaRPr>
          </a:p>
        </p:txBody>
      </p:sp>
      <p:pic>
        <p:nvPicPr>
          <p:cNvPr id="37894" name="Picture 16" descr="50U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4450" y="1571625"/>
            <a:ext cx="3327400" cy="214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5" name="Oval 10"/>
          <p:cNvSpPr>
            <a:spLocks noChangeArrowheads="1"/>
          </p:cNvSpPr>
          <p:nvPr/>
        </p:nvSpPr>
        <p:spPr bwMode="auto">
          <a:xfrm>
            <a:off x="2362200" y="1028700"/>
            <a:ext cx="987425" cy="962025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wrap="none" anchor="ctr"/>
          <a:lstStyle/>
          <a:p>
            <a:pPr algn="ctr"/>
            <a:r>
              <a:rPr lang="en-US" altLang="zh-CN" sz="4800" b="0">
                <a:solidFill>
                  <a:srgbClr val="008000"/>
                </a:solidFill>
                <a:latin typeface="Impact" pitchFamily="34" charset="0"/>
                <a:ea typeface="Dotum" pitchFamily="34" charset="-127"/>
              </a:rPr>
              <a:t>1</a:t>
            </a:r>
            <a:endParaRPr lang="zh-CN" altLang="en-US" sz="4800" b="0">
              <a:solidFill>
                <a:srgbClr val="008000"/>
              </a:solidFill>
              <a:latin typeface="Impact" pitchFamily="34" charset="0"/>
              <a:ea typeface="Dotum" pitchFamily="34" charset="-127"/>
            </a:endParaRPr>
          </a:p>
        </p:txBody>
      </p:sp>
      <p:pic>
        <p:nvPicPr>
          <p:cNvPr id="37896" name="Picture 19" descr="20130110_d5278f6c7bc314ec06e5plsWKuzkP1H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5825" y="1574800"/>
            <a:ext cx="2514600" cy="3322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7" name="Rectangle 24"/>
          <p:cNvSpPr>
            <a:spLocks noChangeArrowheads="1"/>
          </p:cNvSpPr>
          <p:nvPr/>
        </p:nvSpPr>
        <p:spPr bwMode="auto">
          <a:xfrm>
            <a:off x="5994400" y="1473200"/>
            <a:ext cx="177800" cy="53848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pic>
        <p:nvPicPr>
          <p:cNvPr id="37898" name="Picture 22" descr="u=759718844,1154896418&amp;fm=21&amp;gp=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75" y="3767138"/>
            <a:ext cx="3333750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9" name="Picture 28" descr="wKhQvVKvrguEMv3DAAAAACDKnAY73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0300" y="1565275"/>
            <a:ext cx="44196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900" name="Oval 10"/>
          <p:cNvSpPr>
            <a:spLocks noChangeArrowheads="1"/>
          </p:cNvSpPr>
          <p:nvPr/>
        </p:nvSpPr>
        <p:spPr bwMode="auto">
          <a:xfrm>
            <a:off x="8813800" y="1028700"/>
            <a:ext cx="987425" cy="962025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wrap="none" anchor="ctr"/>
          <a:lstStyle/>
          <a:p>
            <a:pPr algn="ctr"/>
            <a:r>
              <a:rPr lang="en-US" altLang="zh-CN" sz="4800" b="0">
                <a:solidFill>
                  <a:srgbClr val="008000"/>
                </a:solidFill>
                <a:latin typeface="Impact" pitchFamily="34" charset="0"/>
                <a:ea typeface="Dotum" pitchFamily="34" charset="-127"/>
              </a:rPr>
              <a:t>2</a:t>
            </a:r>
            <a:endParaRPr lang="zh-CN" altLang="en-US" sz="4800" b="0">
              <a:solidFill>
                <a:srgbClr val="008000"/>
              </a:solidFill>
              <a:latin typeface="Impact" pitchFamily="34" charset="0"/>
              <a:ea typeface="Dotum" pitchFamily="34" charset="-127"/>
            </a:endParaRPr>
          </a:p>
        </p:txBody>
      </p:sp>
      <p:sp>
        <p:nvSpPr>
          <p:cNvPr id="37901" name="AutoShape 33" descr="TB118w4FFXXXXXAapXXXXXXXXXX_!!0-item_pic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endParaRPr lang="zh-CN" altLang="en-US" b="0"/>
          </a:p>
        </p:txBody>
      </p:sp>
      <p:sp>
        <p:nvSpPr>
          <p:cNvPr id="37902" name="AutoShape 35" descr="TB10G3_FFXXXXaMXXXXXXXXXXXX_!!0-item_pic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endParaRPr lang="zh-CN" altLang="en-US" b="0"/>
          </a:p>
        </p:txBody>
      </p:sp>
      <p:pic>
        <p:nvPicPr>
          <p:cNvPr id="37907" name="Picture 1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79113" y="1568450"/>
            <a:ext cx="1462087" cy="32988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4"/>
          <p:cNvSpPr>
            <a:spLocks noChangeArrowheads="1"/>
          </p:cNvSpPr>
          <p:nvPr/>
        </p:nvSpPr>
        <p:spPr bwMode="auto">
          <a:xfrm>
            <a:off x="0" y="0"/>
            <a:ext cx="12192000" cy="14605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38914" name="Rectangle 24"/>
          <p:cNvSpPr>
            <a:spLocks noChangeArrowheads="1"/>
          </p:cNvSpPr>
          <p:nvPr/>
        </p:nvSpPr>
        <p:spPr bwMode="auto">
          <a:xfrm>
            <a:off x="0" y="1333500"/>
            <a:ext cx="12192000" cy="55245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38915" name="Rectangle 5"/>
          <p:cNvSpPr>
            <a:spLocks noChangeArrowheads="1"/>
          </p:cNvSpPr>
          <p:nvPr/>
        </p:nvSpPr>
        <p:spPr bwMode="auto">
          <a:xfrm>
            <a:off x="2819400" y="215900"/>
            <a:ext cx="8174038" cy="895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i="1">
                <a:solidFill>
                  <a:schemeClr val="bg1"/>
                </a:solidFill>
              </a:rPr>
              <a:t>微油站 让你的客户爱上你的促销</a:t>
            </a:r>
            <a:endParaRPr lang="zh-CN" altLang="en-US" sz="4400" i="1">
              <a:solidFill>
                <a:schemeClr val="bg1"/>
              </a:solidFill>
            </a:endParaRPr>
          </a:p>
        </p:txBody>
      </p:sp>
      <p:sp>
        <p:nvSpPr>
          <p:cNvPr id="38916" name="Rectangle 6"/>
          <p:cNvSpPr>
            <a:spLocks noChangeArrowheads="1"/>
          </p:cNvSpPr>
          <p:nvPr/>
        </p:nvSpPr>
        <p:spPr bwMode="auto">
          <a:xfrm>
            <a:off x="1181100" y="298450"/>
            <a:ext cx="1301750" cy="762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4400" i="1">
                <a:solidFill>
                  <a:schemeClr val="bg1"/>
                </a:solidFill>
              </a:rPr>
              <a:t>现在</a:t>
            </a:r>
            <a:endParaRPr lang="zh-CN" altLang="en-US" sz="4400" i="1">
              <a:solidFill>
                <a:schemeClr val="bg1"/>
              </a:solidFill>
            </a:endParaRPr>
          </a:p>
        </p:txBody>
      </p:sp>
      <p:pic>
        <p:nvPicPr>
          <p:cNvPr id="38917" name="Picture 7" descr="download_mailid=ZL4304-YT2fTu7jytRncXQieaTIJ62&amp;filename=0204_1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147050" y="1447800"/>
            <a:ext cx="3905250" cy="524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10" descr="download_mailid=ZL3204-bDAL5UVXOSeUVVAGGxWwW62&amp;filename=0204_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97975" y="4676775"/>
            <a:ext cx="1397000" cy="195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9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325" y="1454150"/>
            <a:ext cx="29464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0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98800" y="1447800"/>
            <a:ext cx="295751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1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62675" y="1460500"/>
            <a:ext cx="2941638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22" name="Picture 9" descr="download_mailid=ZL3204-bDAL5UVXOSeUVVAGGxWwW62&amp;filename=0204_1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86500" y="3911600"/>
            <a:ext cx="27051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39938" name="AutoShape 26"/>
          <p:cNvSpPr>
            <a:spLocks noChangeArrowheads="1"/>
          </p:cNvSpPr>
          <p:nvPr/>
        </p:nvSpPr>
        <p:spPr bwMode="auto">
          <a:xfrm rot="10800000">
            <a:off x="1016000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39" name="Rectangle 24"/>
          <p:cNvSpPr>
            <a:spLocks noChangeArrowheads="1"/>
          </p:cNvSpPr>
          <p:nvPr/>
        </p:nvSpPr>
        <p:spPr bwMode="auto">
          <a:xfrm>
            <a:off x="2540000" y="0"/>
            <a:ext cx="96520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grpSp>
        <p:nvGrpSpPr>
          <p:cNvPr id="39940" name="Group 11"/>
          <p:cNvGrpSpPr/>
          <p:nvPr/>
        </p:nvGrpSpPr>
        <p:grpSpPr bwMode="auto">
          <a:xfrm>
            <a:off x="514350" y="387350"/>
            <a:ext cx="1530350" cy="1238250"/>
            <a:chOff x="1284" y="436"/>
            <a:chExt cx="964" cy="780"/>
          </a:xfrm>
        </p:grpSpPr>
        <p:pic>
          <p:nvPicPr>
            <p:cNvPr id="39943" name="Picture 30" descr="271"/>
            <p:cNvPicPr>
              <a:picLocks noChangeAspect="1" noChangeArrowheads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84" y="436"/>
              <a:ext cx="736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44" name="Rectangle 35"/>
            <p:cNvSpPr>
              <a:spLocks noChangeArrowheads="1"/>
            </p:cNvSpPr>
            <p:nvPr/>
          </p:nvSpPr>
          <p:spPr bwMode="auto">
            <a:xfrm>
              <a:off x="1848" y="1136"/>
              <a:ext cx="400" cy="80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  <p:sp>
        <p:nvSpPr>
          <p:cNvPr id="39941" name="标题 3"/>
          <p:cNvSpPr txBox="1"/>
          <p:nvPr/>
        </p:nvSpPr>
        <p:spPr bwMode="auto">
          <a:xfrm>
            <a:off x="2333625" y="2270125"/>
            <a:ext cx="9693275" cy="1495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zh-CN" altLang="en-US">
                <a:solidFill>
                  <a:schemeClr val="bg1"/>
                </a:solidFill>
              </a:rPr>
              <a:t>把优惠给到最有价值的客户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9942" name="Rectangle 12"/>
          <p:cNvSpPr>
            <a:spLocks noChangeArrowheads="1"/>
          </p:cNvSpPr>
          <p:nvPr/>
        </p:nvSpPr>
        <p:spPr bwMode="auto">
          <a:xfrm>
            <a:off x="2386013" y="1416050"/>
            <a:ext cx="2560637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V</a:t>
            </a:r>
            <a:r>
              <a:rPr lang="en-US" altLang="zh-CN" sz="3200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 </a:t>
            </a:r>
            <a:r>
              <a:rPr lang="en-US" altLang="zh-CN" sz="2400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gas station .</a:t>
            </a:r>
            <a:r>
              <a:rPr lang="en-US" altLang="zh-CN" b="0">
                <a:solidFill>
                  <a:srgbClr val="FF6600"/>
                </a:solidFill>
                <a:latin typeface="Impact" pitchFamily="34" charset="0"/>
                <a:ea typeface="Dotum" pitchFamily="34" charset="-127"/>
              </a:rPr>
              <a:t>3</a:t>
            </a:r>
            <a:endParaRPr lang="zh-CN" altLang="en-US" b="0">
              <a:solidFill>
                <a:srgbClr val="FF6600"/>
              </a:solidFill>
              <a:latin typeface="Impact" pitchFamily="34" charset="0"/>
              <a:ea typeface="Dotu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4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pic>
        <p:nvPicPr>
          <p:cNvPr id="40962" name="图片 1" descr="消费金额分布截图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3513" y="157163"/>
            <a:ext cx="11871325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3" name="Rectangle 24"/>
          <p:cNvSpPr>
            <a:spLocks noChangeArrowheads="1"/>
          </p:cNvSpPr>
          <p:nvPr/>
        </p:nvSpPr>
        <p:spPr bwMode="auto">
          <a:xfrm>
            <a:off x="0" y="5232400"/>
            <a:ext cx="12192000" cy="16256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40964" name="标题 3"/>
          <p:cNvSpPr txBox="1"/>
          <p:nvPr/>
        </p:nvSpPr>
        <p:spPr bwMode="auto">
          <a:xfrm>
            <a:off x="733425" y="5216525"/>
            <a:ext cx="11128375" cy="1495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2800" b="0">
                <a:solidFill>
                  <a:schemeClr val="bg1"/>
                </a:solidFill>
              </a:rPr>
              <a:t>通过会员数据分析，确定高贡献值客户、低贡献值客户；搞清楚哪些促销是必须的、哪些促销是无效的，提高促销效果、减少资金浪费。</a:t>
            </a:r>
            <a:endParaRPr lang="zh-CN" altLang="en-US" sz="2800" b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41986" name="AutoShape 26"/>
          <p:cNvSpPr>
            <a:spLocks noChangeArrowheads="1"/>
          </p:cNvSpPr>
          <p:nvPr/>
        </p:nvSpPr>
        <p:spPr bwMode="auto">
          <a:xfrm rot="10800000">
            <a:off x="1016000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87" name="Rectangle 24"/>
          <p:cNvSpPr>
            <a:spLocks noChangeArrowheads="1"/>
          </p:cNvSpPr>
          <p:nvPr/>
        </p:nvSpPr>
        <p:spPr bwMode="auto">
          <a:xfrm>
            <a:off x="2540000" y="0"/>
            <a:ext cx="96520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grpSp>
        <p:nvGrpSpPr>
          <p:cNvPr id="41988" name="Group 11"/>
          <p:cNvGrpSpPr/>
          <p:nvPr/>
        </p:nvGrpSpPr>
        <p:grpSpPr bwMode="auto">
          <a:xfrm>
            <a:off x="514350" y="387350"/>
            <a:ext cx="1530350" cy="1238250"/>
            <a:chOff x="1284" y="436"/>
            <a:chExt cx="964" cy="780"/>
          </a:xfrm>
        </p:grpSpPr>
        <p:pic>
          <p:nvPicPr>
            <p:cNvPr id="41991" name="Picture 30" descr="271"/>
            <p:cNvPicPr>
              <a:picLocks noChangeAspect="1" noChangeArrowheads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84" y="436"/>
              <a:ext cx="736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992" name="Rectangle 35"/>
            <p:cNvSpPr>
              <a:spLocks noChangeArrowheads="1"/>
            </p:cNvSpPr>
            <p:nvPr/>
          </p:nvSpPr>
          <p:spPr bwMode="auto">
            <a:xfrm>
              <a:off x="1848" y="1136"/>
              <a:ext cx="400" cy="80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  <p:sp>
        <p:nvSpPr>
          <p:cNvPr id="41989" name="标题 3"/>
          <p:cNvSpPr txBox="1"/>
          <p:nvPr/>
        </p:nvSpPr>
        <p:spPr bwMode="auto">
          <a:xfrm>
            <a:off x="2333625" y="2270125"/>
            <a:ext cx="9693275" cy="2536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</a:rPr>
              <a:t>把你的声音更快速、准确的传递到客户那里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990" name="Rectangle 12"/>
          <p:cNvSpPr>
            <a:spLocks noChangeArrowheads="1"/>
          </p:cNvSpPr>
          <p:nvPr/>
        </p:nvSpPr>
        <p:spPr bwMode="auto">
          <a:xfrm>
            <a:off x="2386013" y="1416050"/>
            <a:ext cx="2536825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V</a:t>
            </a:r>
            <a:r>
              <a:rPr lang="en-US" altLang="zh-CN" sz="3200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 </a:t>
            </a:r>
            <a:r>
              <a:rPr lang="en-US" altLang="zh-CN" sz="2400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gas station .</a:t>
            </a:r>
            <a:r>
              <a:rPr lang="en-US" altLang="zh-CN" b="0">
                <a:solidFill>
                  <a:srgbClr val="FF6600"/>
                </a:solidFill>
                <a:latin typeface="Impact" pitchFamily="34" charset="0"/>
                <a:ea typeface="Dotum" pitchFamily="34" charset="-127"/>
              </a:rPr>
              <a:t>4</a:t>
            </a:r>
            <a:endParaRPr lang="zh-CN" altLang="en-US" b="0">
              <a:solidFill>
                <a:srgbClr val="FF6600"/>
              </a:solidFill>
              <a:latin typeface="Impact" pitchFamily="34" charset="0"/>
              <a:ea typeface="Dotu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80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>
              <a:solidFill>
                <a:schemeClr val="bg1"/>
              </a:solidFill>
            </a:endParaRPr>
          </a:p>
        </p:txBody>
      </p:sp>
      <p:sp>
        <p:nvSpPr>
          <p:cNvPr id="14338" name="Text Box 182"/>
          <p:cNvSpPr txBox="1">
            <a:spLocks noChangeArrowheads="1"/>
          </p:cNvSpPr>
          <p:nvPr/>
        </p:nvSpPr>
        <p:spPr bwMode="auto">
          <a:xfrm>
            <a:off x="4759325" y="4840288"/>
            <a:ext cx="6175375" cy="6969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600" b="0">
                <a:solidFill>
                  <a:schemeClr val="bg1"/>
                </a:solidFill>
                <a:latin typeface="Calibri" pitchFamily="34" charset="0"/>
              </a:rPr>
              <a:t>微信  已经成为一种生活方式</a:t>
            </a:r>
            <a:endParaRPr lang="zh-CN" altLang="en-US" sz="3600" b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4339" name="Text Box 182"/>
          <p:cNvSpPr txBox="1">
            <a:spLocks noChangeArrowheads="1"/>
          </p:cNvSpPr>
          <p:nvPr/>
        </p:nvSpPr>
        <p:spPr bwMode="auto">
          <a:xfrm>
            <a:off x="4746625" y="700088"/>
            <a:ext cx="6581775" cy="1301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600" b="0">
                <a:solidFill>
                  <a:schemeClr val="bg1"/>
                </a:solidFill>
                <a:latin typeface="Calibri" pitchFamily="34" charset="0"/>
              </a:rPr>
              <a:t>聊天   发照片   发视频   抢红包</a:t>
            </a:r>
            <a:endParaRPr lang="zh-CN" altLang="en-US" sz="3600" b="0">
              <a:solidFill>
                <a:schemeClr val="bg1"/>
              </a:solidFill>
              <a:latin typeface="Calibri" pitchFamily="34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3600" b="0">
                <a:solidFill>
                  <a:schemeClr val="bg1"/>
                </a:solidFill>
                <a:latin typeface="Calibri" pitchFamily="34" charset="0"/>
              </a:rPr>
              <a:t>朋友圈分享   点赞</a:t>
            </a:r>
            <a:endParaRPr lang="zh-CN" altLang="en-US" sz="3600" b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14340" name="Picture 14" descr="1c950a7b02087bf4aaf2e24cf1d3572c11dfcf7d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38560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1" name="Rectangle 15"/>
          <p:cNvSpPr>
            <a:spLocks noChangeArrowheads="1"/>
          </p:cNvSpPr>
          <p:nvPr/>
        </p:nvSpPr>
        <p:spPr bwMode="auto">
          <a:xfrm>
            <a:off x="4762500" y="3771900"/>
            <a:ext cx="446405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活跃用户</a:t>
            </a:r>
            <a:r>
              <a:rPr lang="en-US" altLang="zh-CN">
                <a:solidFill>
                  <a:schemeClr val="bg1"/>
                </a:solidFill>
              </a:rPr>
              <a:t>6</a:t>
            </a:r>
            <a:r>
              <a:rPr lang="zh-CN" altLang="en-US">
                <a:solidFill>
                  <a:schemeClr val="bg1"/>
                </a:solidFill>
              </a:rPr>
              <a:t>亿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4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pic>
        <p:nvPicPr>
          <p:cNvPr id="43010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2400" y="165100"/>
            <a:ext cx="3886200" cy="65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03700" y="177800"/>
            <a:ext cx="3827463" cy="650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61338" y="177800"/>
            <a:ext cx="3865562" cy="651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44034" name="AutoShape 26"/>
          <p:cNvSpPr>
            <a:spLocks noChangeArrowheads="1"/>
          </p:cNvSpPr>
          <p:nvPr/>
        </p:nvSpPr>
        <p:spPr bwMode="auto">
          <a:xfrm rot="10800000">
            <a:off x="1016000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35" name="Rectangle 24"/>
          <p:cNvSpPr>
            <a:spLocks noChangeArrowheads="1"/>
          </p:cNvSpPr>
          <p:nvPr/>
        </p:nvSpPr>
        <p:spPr bwMode="auto">
          <a:xfrm>
            <a:off x="2540000" y="0"/>
            <a:ext cx="96520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grpSp>
        <p:nvGrpSpPr>
          <p:cNvPr id="44036" name="Group 11"/>
          <p:cNvGrpSpPr/>
          <p:nvPr/>
        </p:nvGrpSpPr>
        <p:grpSpPr bwMode="auto">
          <a:xfrm>
            <a:off x="514350" y="387350"/>
            <a:ext cx="1530350" cy="1238250"/>
            <a:chOff x="1284" y="436"/>
            <a:chExt cx="964" cy="780"/>
          </a:xfrm>
        </p:grpSpPr>
        <p:pic>
          <p:nvPicPr>
            <p:cNvPr id="44039" name="Picture 30" descr="271"/>
            <p:cNvPicPr>
              <a:picLocks noChangeAspect="1" noChangeArrowheads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84" y="436"/>
              <a:ext cx="736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040" name="Rectangle 35"/>
            <p:cNvSpPr>
              <a:spLocks noChangeArrowheads="1"/>
            </p:cNvSpPr>
            <p:nvPr/>
          </p:nvSpPr>
          <p:spPr bwMode="auto">
            <a:xfrm>
              <a:off x="1848" y="1136"/>
              <a:ext cx="400" cy="80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  <p:sp>
        <p:nvSpPr>
          <p:cNvPr id="44037" name="标题 3"/>
          <p:cNvSpPr txBox="1"/>
          <p:nvPr/>
        </p:nvSpPr>
        <p:spPr bwMode="auto">
          <a:xfrm>
            <a:off x="2333625" y="2270125"/>
            <a:ext cx="9693275" cy="2536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zh-CN" altLang="en-US" sz="3600">
                <a:solidFill>
                  <a:schemeClr val="bg1"/>
                </a:solidFill>
              </a:rPr>
              <a:t>让基层员工的工作更有参与感、更有乐趣</a:t>
            </a:r>
            <a:br>
              <a:rPr lang="zh-CN" altLang="en-US" sz="3600">
                <a:solidFill>
                  <a:schemeClr val="bg1"/>
                </a:solidFill>
              </a:rPr>
            </a:br>
            <a:r>
              <a:rPr lang="zh-CN" altLang="en-US" sz="3600">
                <a:solidFill>
                  <a:schemeClr val="bg1"/>
                </a:solidFill>
              </a:rPr>
              <a:t>实现基层员工由加油员转变为营销服务员</a:t>
            </a:r>
            <a:br>
              <a:rPr lang="zh-CN" altLang="en-US" sz="3600">
                <a:solidFill>
                  <a:schemeClr val="bg1"/>
                </a:solidFill>
              </a:rPr>
            </a:b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44038" name="Rectangle 12"/>
          <p:cNvSpPr>
            <a:spLocks noChangeArrowheads="1"/>
          </p:cNvSpPr>
          <p:nvPr/>
        </p:nvSpPr>
        <p:spPr bwMode="auto">
          <a:xfrm>
            <a:off x="2386013" y="1416050"/>
            <a:ext cx="256540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V</a:t>
            </a:r>
            <a:r>
              <a:rPr lang="en-US" altLang="zh-CN" sz="3200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 </a:t>
            </a:r>
            <a:r>
              <a:rPr lang="en-US" altLang="zh-CN" sz="2400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gas station .</a:t>
            </a:r>
            <a:r>
              <a:rPr lang="en-US" altLang="zh-CN" b="0">
                <a:solidFill>
                  <a:srgbClr val="FF6600"/>
                </a:solidFill>
                <a:latin typeface="Impact" pitchFamily="34" charset="0"/>
                <a:ea typeface="Dotum" pitchFamily="34" charset="-127"/>
              </a:rPr>
              <a:t>5</a:t>
            </a:r>
            <a:endParaRPr lang="zh-CN" altLang="en-US" b="0">
              <a:solidFill>
                <a:srgbClr val="FF6600"/>
              </a:solidFill>
              <a:latin typeface="Impact" pitchFamily="34" charset="0"/>
              <a:ea typeface="Dotu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4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pic>
        <p:nvPicPr>
          <p:cNvPr id="45058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74638" y="212725"/>
            <a:ext cx="6345237" cy="354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AutoShape 26"/>
          <p:cNvSpPr>
            <a:spLocks noChangeArrowheads="1"/>
          </p:cNvSpPr>
          <p:nvPr/>
        </p:nvSpPr>
        <p:spPr bwMode="auto">
          <a:xfrm rot="10800000">
            <a:off x="5591175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060" name="Rectangle 24"/>
          <p:cNvSpPr>
            <a:spLocks noChangeArrowheads="1"/>
          </p:cNvSpPr>
          <p:nvPr/>
        </p:nvSpPr>
        <p:spPr bwMode="auto">
          <a:xfrm>
            <a:off x="7137400" y="0"/>
            <a:ext cx="5054600" cy="68580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45061" name="Rectangle 12"/>
          <p:cNvSpPr>
            <a:spLocks noChangeArrowheads="1"/>
          </p:cNvSpPr>
          <p:nvPr/>
        </p:nvSpPr>
        <p:spPr bwMode="auto">
          <a:xfrm>
            <a:off x="7273925" y="1770063"/>
            <a:ext cx="4298950" cy="20685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0">
                <a:solidFill>
                  <a:schemeClr val="bg1"/>
                </a:solidFill>
              </a:rPr>
              <a:t>做更有意思的事</a:t>
            </a:r>
            <a:br>
              <a:rPr lang="zh-CN" altLang="en-US" sz="3600" b="0">
                <a:solidFill>
                  <a:schemeClr val="bg1"/>
                </a:solidFill>
              </a:rPr>
            </a:br>
            <a:r>
              <a:rPr lang="zh-CN" altLang="en-US" sz="3600" b="0">
                <a:solidFill>
                  <a:schemeClr val="bg1"/>
                </a:solidFill>
              </a:rPr>
              <a:t>学到更多知识和技能</a:t>
            </a:r>
            <a:br>
              <a:rPr lang="zh-CN" altLang="en-US" sz="3600" b="0">
                <a:solidFill>
                  <a:schemeClr val="bg1"/>
                </a:solidFill>
              </a:rPr>
            </a:br>
            <a:r>
              <a:rPr lang="zh-CN" altLang="en-US" sz="3600" b="0">
                <a:solidFill>
                  <a:schemeClr val="bg1"/>
                </a:solidFill>
              </a:rPr>
              <a:t>收入提高</a:t>
            </a:r>
            <a:endParaRPr lang="zh-CN" altLang="en-US" sz="3600" b="0">
              <a:solidFill>
                <a:schemeClr val="bg1"/>
              </a:solidFill>
            </a:endParaRPr>
          </a:p>
        </p:txBody>
      </p:sp>
      <p:sp>
        <p:nvSpPr>
          <p:cNvPr id="45062" name="文本框 1"/>
          <p:cNvSpPr txBox="1">
            <a:spLocks noChangeArrowheads="1"/>
          </p:cNvSpPr>
          <p:nvPr/>
        </p:nvSpPr>
        <p:spPr bwMode="auto">
          <a:xfrm>
            <a:off x="6396038" y="5480050"/>
            <a:ext cx="5211762" cy="695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600" i="1">
                <a:solidFill>
                  <a:schemeClr val="bg1"/>
                </a:solidFill>
                <a:sym typeface="+mn-ea"/>
              </a:rPr>
              <a:t>自然可以用心在油站工作</a:t>
            </a:r>
            <a:endParaRPr lang="zh-CN" altLang="en-US" sz="3600" i="1">
              <a:solidFill>
                <a:schemeClr val="bg1"/>
              </a:solidFill>
            </a:endParaRPr>
          </a:p>
        </p:txBody>
      </p:sp>
      <p:pic>
        <p:nvPicPr>
          <p:cNvPr id="45063" name="图片 2"/>
          <p:cNvPicPr>
            <a:picLocks noChangeAspect="1"/>
          </p:cNvPicPr>
          <p:nvPr/>
        </p:nvPicPr>
        <p:blipFill>
          <a:blip r:embed="rId2"/>
          <a:srcRect b="7265"/>
          <a:stretch>
            <a:fillRect/>
          </a:stretch>
        </p:blipFill>
        <p:spPr bwMode="auto">
          <a:xfrm>
            <a:off x="271463" y="3913188"/>
            <a:ext cx="4559300" cy="279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46082" name="AutoShape 26"/>
          <p:cNvSpPr>
            <a:spLocks noChangeArrowheads="1"/>
          </p:cNvSpPr>
          <p:nvPr/>
        </p:nvSpPr>
        <p:spPr bwMode="auto">
          <a:xfrm rot="10800000">
            <a:off x="1016000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3" name="Rectangle 24"/>
          <p:cNvSpPr>
            <a:spLocks noChangeArrowheads="1"/>
          </p:cNvSpPr>
          <p:nvPr/>
        </p:nvSpPr>
        <p:spPr bwMode="auto">
          <a:xfrm>
            <a:off x="2540000" y="0"/>
            <a:ext cx="96520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grpSp>
        <p:nvGrpSpPr>
          <p:cNvPr id="46084" name="Group 11"/>
          <p:cNvGrpSpPr/>
          <p:nvPr/>
        </p:nvGrpSpPr>
        <p:grpSpPr bwMode="auto">
          <a:xfrm>
            <a:off x="514350" y="387350"/>
            <a:ext cx="1530350" cy="1238250"/>
            <a:chOff x="1284" y="436"/>
            <a:chExt cx="964" cy="780"/>
          </a:xfrm>
        </p:grpSpPr>
        <p:pic>
          <p:nvPicPr>
            <p:cNvPr id="46087" name="Picture 30" descr="271"/>
            <p:cNvPicPr>
              <a:picLocks noChangeAspect="1" noChangeArrowheads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84" y="436"/>
              <a:ext cx="736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088" name="Rectangle 35"/>
            <p:cNvSpPr>
              <a:spLocks noChangeArrowheads="1"/>
            </p:cNvSpPr>
            <p:nvPr/>
          </p:nvSpPr>
          <p:spPr bwMode="auto">
            <a:xfrm>
              <a:off x="1848" y="1136"/>
              <a:ext cx="400" cy="80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  <p:sp>
        <p:nvSpPr>
          <p:cNvPr id="46085" name="标题 3"/>
          <p:cNvSpPr txBox="1"/>
          <p:nvPr/>
        </p:nvSpPr>
        <p:spPr bwMode="auto">
          <a:xfrm>
            <a:off x="2333625" y="2270125"/>
            <a:ext cx="9693275" cy="240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</a:rPr>
              <a:t>从每位客户身上赚更多钱</a:t>
            </a:r>
            <a:r>
              <a:rPr lang="zh-CN" altLang="en-US" sz="3600">
                <a:solidFill>
                  <a:schemeClr val="bg1"/>
                </a:solidFill>
              </a:rPr>
              <a:t> </a:t>
            </a:r>
            <a:br>
              <a:rPr lang="zh-CN" altLang="en-US" sz="3600">
                <a:solidFill>
                  <a:schemeClr val="bg1"/>
                </a:solidFill>
              </a:rPr>
            </a:b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46086" name="Rectangle 12"/>
          <p:cNvSpPr>
            <a:spLocks noChangeArrowheads="1"/>
          </p:cNvSpPr>
          <p:nvPr/>
        </p:nvSpPr>
        <p:spPr bwMode="auto">
          <a:xfrm>
            <a:off x="2386013" y="1416050"/>
            <a:ext cx="2568575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V</a:t>
            </a:r>
            <a:r>
              <a:rPr lang="en-US" altLang="zh-CN" sz="3200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 </a:t>
            </a:r>
            <a:r>
              <a:rPr lang="en-US" altLang="zh-CN" sz="2400" b="0">
                <a:solidFill>
                  <a:schemeClr val="bg1"/>
                </a:solidFill>
                <a:latin typeface="Impact" pitchFamily="34" charset="0"/>
                <a:ea typeface="Dotum" pitchFamily="34" charset="-127"/>
              </a:rPr>
              <a:t>gas station .</a:t>
            </a:r>
            <a:r>
              <a:rPr lang="en-US" altLang="zh-CN" b="0">
                <a:solidFill>
                  <a:srgbClr val="FF6600"/>
                </a:solidFill>
                <a:latin typeface="Impact" pitchFamily="34" charset="0"/>
                <a:ea typeface="Dotum" pitchFamily="34" charset="-127"/>
              </a:rPr>
              <a:t>6</a:t>
            </a:r>
            <a:endParaRPr lang="zh-CN" altLang="en-US" b="0">
              <a:solidFill>
                <a:srgbClr val="FF6600"/>
              </a:solidFill>
              <a:latin typeface="Impact" pitchFamily="34" charset="0"/>
              <a:ea typeface="Dotu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4"/>
          <p:cNvSpPr>
            <a:spLocks noChangeArrowheads="1"/>
          </p:cNvSpPr>
          <p:nvPr/>
        </p:nvSpPr>
        <p:spPr bwMode="auto">
          <a:xfrm>
            <a:off x="0" y="0"/>
            <a:ext cx="12192000" cy="25781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47106" name="Rectangle 24"/>
          <p:cNvSpPr>
            <a:spLocks noChangeArrowheads="1"/>
          </p:cNvSpPr>
          <p:nvPr/>
        </p:nvSpPr>
        <p:spPr bwMode="auto">
          <a:xfrm>
            <a:off x="0" y="2565400"/>
            <a:ext cx="12192000" cy="42926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47107" name="标题 3"/>
          <p:cNvSpPr txBox="1"/>
          <p:nvPr/>
        </p:nvSpPr>
        <p:spPr bwMode="auto">
          <a:xfrm>
            <a:off x="911225" y="3095625"/>
            <a:ext cx="10426700" cy="240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just">
              <a:lnSpc>
                <a:spcPct val="120000"/>
              </a:lnSpc>
            </a:pPr>
            <a:r>
              <a:rPr lang="zh-CN" altLang="en-US" sz="4000">
                <a:solidFill>
                  <a:schemeClr val="bg1"/>
                </a:solidFill>
              </a:rPr>
              <a:t>通过“微油站”平台 ，扩大经营范围，增加非油商品销售、多种汽车服务和广告业务，从每位客户身上赚更多钱 </a:t>
            </a:r>
            <a:endParaRPr lang="zh-CN" altLang="en-US" sz="4000">
              <a:solidFill>
                <a:schemeClr val="bg1"/>
              </a:solidFill>
            </a:endParaRPr>
          </a:p>
        </p:txBody>
      </p:sp>
      <p:sp>
        <p:nvSpPr>
          <p:cNvPr id="47108" name="Rectangle 5"/>
          <p:cNvSpPr>
            <a:spLocks noChangeArrowheads="1"/>
          </p:cNvSpPr>
          <p:nvPr/>
        </p:nvSpPr>
        <p:spPr bwMode="auto">
          <a:xfrm>
            <a:off x="876300" y="393700"/>
            <a:ext cx="10242550" cy="1698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4400" i="1">
                <a:solidFill>
                  <a:schemeClr val="bg1"/>
                </a:solidFill>
              </a:rPr>
              <a:t>油站已经拥有了一定规模的优质客户资源</a:t>
            </a:r>
            <a:endParaRPr lang="zh-CN" altLang="en-US" sz="4400" i="1">
              <a:solidFill>
                <a:schemeClr val="bg1"/>
              </a:solidFill>
            </a:endParaRPr>
          </a:p>
          <a:p>
            <a:pPr algn="r">
              <a:lnSpc>
                <a:spcPct val="120000"/>
              </a:lnSpc>
            </a:pPr>
            <a:r>
              <a:rPr lang="zh-CN" altLang="en-US" sz="4400" i="1">
                <a:solidFill>
                  <a:schemeClr val="bg1"/>
                </a:solidFill>
              </a:rPr>
              <a:t>但利用率较低</a:t>
            </a:r>
            <a:endParaRPr lang="zh-CN" altLang="en-US" sz="4400" i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24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pic>
        <p:nvPicPr>
          <p:cNvPr id="48130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875588" y="171450"/>
            <a:ext cx="4164012" cy="261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图片 2"/>
          <p:cNvPicPr>
            <a:picLocks noChangeAspect="1"/>
          </p:cNvPicPr>
          <p:nvPr/>
        </p:nvPicPr>
        <p:blipFill>
          <a:blip r:embed="rId2"/>
          <a:srcRect b="7265"/>
          <a:stretch>
            <a:fillRect/>
          </a:stretch>
        </p:blipFill>
        <p:spPr bwMode="auto">
          <a:xfrm>
            <a:off x="7874000" y="2927350"/>
            <a:ext cx="4170363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5900" y="152400"/>
            <a:ext cx="3678238" cy="653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3" name="Rectangle 24"/>
          <p:cNvSpPr>
            <a:spLocks noChangeArrowheads="1"/>
          </p:cNvSpPr>
          <p:nvPr/>
        </p:nvSpPr>
        <p:spPr bwMode="auto">
          <a:xfrm>
            <a:off x="7874000" y="5651500"/>
            <a:ext cx="4165600" cy="10414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pic>
        <p:nvPicPr>
          <p:cNvPr id="48134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9863" y="152400"/>
            <a:ext cx="3687762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71" name="Picture 11" descr="44C58PICGtp_102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7280275" cy="6859588"/>
          </a:xfrm>
          <a:prstGeom prst="rect">
            <a:avLst/>
          </a:prstGeom>
          <a:noFill/>
        </p:spPr>
      </p:pic>
      <p:sp>
        <p:nvSpPr>
          <p:cNvPr id="66563" name="AutoShape 26"/>
          <p:cNvSpPr>
            <a:spLocks noChangeArrowheads="1"/>
          </p:cNvSpPr>
          <p:nvPr/>
        </p:nvSpPr>
        <p:spPr bwMode="auto">
          <a:xfrm rot="10800000">
            <a:off x="4079875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4" name="Rectangle 24"/>
          <p:cNvSpPr>
            <a:spLocks noChangeArrowheads="1"/>
          </p:cNvSpPr>
          <p:nvPr/>
        </p:nvSpPr>
        <p:spPr bwMode="auto">
          <a:xfrm>
            <a:off x="5638800" y="0"/>
            <a:ext cx="6553200" cy="68580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10" name="标题 3"/>
          <p:cNvSpPr txBox="1"/>
          <p:nvPr/>
        </p:nvSpPr>
        <p:spPr bwMode="auto">
          <a:xfrm>
            <a:off x="5643563" y="1074738"/>
            <a:ext cx="4630737" cy="40052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zh-CN" altLang="en-US" sz="8000">
                <a:solidFill>
                  <a:schemeClr val="bg1"/>
                </a:solidFill>
              </a:rPr>
              <a:t>平台架构</a:t>
            </a:r>
            <a:endParaRPr lang="zh-CN" altLang="en-US" sz="3600" b="0">
              <a:solidFill>
                <a:schemeClr val="bg1"/>
              </a:solidFill>
            </a:endParaRPr>
          </a:p>
        </p:txBody>
      </p:sp>
      <p:grpSp>
        <p:nvGrpSpPr>
          <p:cNvPr id="66567" name="Group 11"/>
          <p:cNvGrpSpPr/>
          <p:nvPr/>
        </p:nvGrpSpPr>
        <p:grpSpPr bwMode="auto">
          <a:xfrm>
            <a:off x="4283075" y="2463800"/>
            <a:ext cx="1530350" cy="1238250"/>
            <a:chOff x="1284" y="436"/>
            <a:chExt cx="964" cy="780"/>
          </a:xfrm>
        </p:grpSpPr>
        <p:pic>
          <p:nvPicPr>
            <p:cNvPr id="66568" name="Picture 30" descr="271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84" y="436"/>
              <a:ext cx="736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569" name="Rectangle 35"/>
            <p:cNvSpPr>
              <a:spLocks noChangeArrowheads="1"/>
            </p:cNvSpPr>
            <p:nvPr/>
          </p:nvSpPr>
          <p:spPr bwMode="auto">
            <a:xfrm>
              <a:off x="1848" y="1136"/>
              <a:ext cx="400" cy="80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93" name="图片 2" descr="“微油站” 营销管理系统 （微信会员模块）20160203"/>
          <p:cNvPicPr>
            <a:picLocks noChangeAspect="1" noChangeArrowheads="1"/>
          </p:cNvPicPr>
          <p:nvPr/>
        </p:nvPicPr>
        <p:blipFill>
          <a:blip r:embed="rId1"/>
          <a:srcRect l="3214" t="5098" r="3072" b="5948"/>
          <a:stretch>
            <a:fillRect/>
          </a:stretch>
        </p:blipFill>
        <p:spPr bwMode="auto">
          <a:xfrm>
            <a:off x="73025" y="420370"/>
            <a:ext cx="11772265" cy="589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94" name="AutoShape 10"/>
          <p:cNvSpPr>
            <a:spLocks noChangeArrowheads="1"/>
          </p:cNvSpPr>
          <p:nvPr/>
        </p:nvSpPr>
        <p:spPr bwMode="auto">
          <a:xfrm rot="5400000">
            <a:off x="209550" y="-209550"/>
            <a:ext cx="2286000" cy="2705100"/>
          </a:xfrm>
          <a:prstGeom prst="rtTriangle">
            <a:avLst/>
          </a:prstGeom>
          <a:solidFill>
            <a:srgbClr val="FF6600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7598" name="Group 11"/>
          <p:cNvGrpSpPr/>
          <p:nvPr/>
        </p:nvGrpSpPr>
        <p:grpSpPr bwMode="auto">
          <a:xfrm>
            <a:off x="447675" y="317500"/>
            <a:ext cx="895350" cy="723900"/>
            <a:chOff x="1284" y="436"/>
            <a:chExt cx="964" cy="780"/>
          </a:xfrm>
        </p:grpSpPr>
        <p:pic>
          <p:nvPicPr>
            <p:cNvPr id="67599" name="Picture 30" descr="271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84" y="436"/>
              <a:ext cx="736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7600" name="Rectangle 35"/>
            <p:cNvSpPr>
              <a:spLocks noChangeArrowheads="1"/>
            </p:cNvSpPr>
            <p:nvPr/>
          </p:nvSpPr>
          <p:spPr bwMode="auto">
            <a:xfrm>
              <a:off x="1848" y="1136"/>
              <a:ext cx="400" cy="80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微油站微信会员营销管理平台核心价值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80" y="255270"/>
            <a:ext cx="12130405" cy="633222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 rot="16200000">
            <a:off x="-213360" y="4358640"/>
            <a:ext cx="2705100" cy="2286000"/>
            <a:chOff x="0" y="0"/>
            <a:chExt cx="4260" cy="3600"/>
          </a:xfrm>
        </p:grpSpPr>
        <p:sp>
          <p:nvSpPr>
            <p:cNvPr id="67594" name="AutoShape 10"/>
            <p:cNvSpPr>
              <a:spLocks noChangeArrowheads="1"/>
            </p:cNvSpPr>
            <p:nvPr/>
          </p:nvSpPr>
          <p:spPr bwMode="auto">
            <a:xfrm rot="5400000">
              <a:off x="330" y="-330"/>
              <a:ext cx="3600" cy="4260"/>
            </a:xfrm>
            <a:prstGeom prst="rtTriangle">
              <a:avLst/>
            </a:prstGeom>
            <a:solidFill>
              <a:srgbClr val="FF6600"/>
            </a:solidFill>
            <a:ln w="9525">
              <a:noFill/>
              <a:miter lim="800000"/>
            </a:ln>
            <a:effectLst/>
          </p:spPr>
          <p:txBody>
            <a:bodyPr wrap="none" anchor="ctr"/>
            <a:p>
              <a:endParaRPr lang="zh-CN" altLang="en-US"/>
            </a:p>
          </p:txBody>
        </p:sp>
        <p:grpSp>
          <p:nvGrpSpPr>
            <p:cNvPr id="67598" name="Group 11"/>
            <p:cNvGrpSpPr/>
            <p:nvPr/>
          </p:nvGrpSpPr>
          <p:grpSpPr bwMode="auto">
            <a:xfrm>
              <a:off x="705" y="500"/>
              <a:ext cx="1410" cy="1140"/>
              <a:chOff x="1284" y="436"/>
              <a:chExt cx="964" cy="780"/>
            </a:xfrm>
          </p:grpSpPr>
          <p:pic>
            <p:nvPicPr>
              <p:cNvPr id="67599" name="Picture 30" descr="271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284" y="436"/>
                <a:ext cx="736" cy="7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7600" name="Rectangle 35"/>
              <p:cNvSpPr>
                <a:spLocks noChangeArrowheads="1"/>
              </p:cNvSpPr>
              <p:nvPr/>
            </p:nvSpPr>
            <p:spPr bwMode="auto">
              <a:xfrm>
                <a:off x="1848" y="1136"/>
                <a:ext cx="400" cy="80"/>
              </a:xfrm>
              <a:prstGeom prst="rect">
                <a:avLst/>
              </a:prstGeom>
              <a:solidFill>
                <a:srgbClr val="FF6600"/>
              </a:solidFill>
              <a:ln w="9525">
                <a:noFill/>
                <a:miter lim="800000"/>
              </a:ln>
            </p:spPr>
            <p:txBody>
              <a:bodyPr wrap="none" anchor="ctr"/>
              <a:p>
                <a:pPr algn="ctr">
                  <a:lnSpc>
                    <a:spcPct val="110000"/>
                  </a:lnSpc>
                </a:pPr>
                <a:endParaRPr lang="zh-CN" altLang="en-US" b="0"/>
              </a:p>
            </p:txBody>
          </p:sp>
        </p:grpSp>
      </p:grpSp>
      <p:sp>
        <p:nvSpPr>
          <p:cNvPr id="7" name="椭圆 6"/>
          <p:cNvSpPr/>
          <p:nvPr/>
        </p:nvSpPr>
        <p:spPr>
          <a:xfrm>
            <a:off x="5104130" y="518160"/>
            <a:ext cx="1082040" cy="108204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>
                <a:solidFill>
                  <a:srgbClr val="FF0000"/>
                </a:solidFill>
                <a:latin typeface="微软雅黑" charset="0"/>
                <a:ea typeface="微软雅黑" charset="0"/>
              </a:rPr>
              <a:t>佳</a:t>
            </a:r>
            <a:endParaRPr lang="zh-CN" altLang="en-US" sz="4800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28210" y="4394200"/>
            <a:ext cx="1082040" cy="108204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>
                <a:solidFill>
                  <a:srgbClr val="FF0000"/>
                </a:solidFill>
                <a:latin typeface="微软雅黑" charset="0"/>
                <a:ea typeface="微软雅黑" charset="0"/>
              </a:rPr>
              <a:t>好</a:t>
            </a:r>
            <a:endParaRPr lang="zh-CN" altLang="en-US" sz="4800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68626" name="Picture 18" descr="18140130_105524826000_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02113" y="3021330"/>
            <a:ext cx="941388" cy="742950"/>
          </a:xfrm>
          <a:prstGeom prst="rect">
            <a:avLst/>
          </a:prstGeom>
          <a:noFill/>
        </p:spPr>
      </p:pic>
      <p:sp>
        <p:nvSpPr>
          <p:cNvPr id="9" name="椭圆 8"/>
          <p:cNvSpPr/>
          <p:nvPr/>
        </p:nvSpPr>
        <p:spPr>
          <a:xfrm>
            <a:off x="7700010" y="706120"/>
            <a:ext cx="1082040" cy="108204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>
                <a:solidFill>
                  <a:srgbClr val="FF0000"/>
                </a:solidFill>
                <a:latin typeface="微软雅黑" charset="0"/>
                <a:ea typeface="微软雅黑" charset="0"/>
              </a:rPr>
              <a:t>全</a:t>
            </a:r>
            <a:endParaRPr lang="zh-CN" altLang="en-US" sz="4800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948930" y="2280920"/>
            <a:ext cx="1082040" cy="108204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>
                <a:solidFill>
                  <a:srgbClr val="FF0000"/>
                </a:solidFill>
                <a:latin typeface="微软雅黑" charset="0"/>
                <a:ea typeface="微软雅黑" charset="0"/>
              </a:rPr>
              <a:t>新</a:t>
            </a:r>
            <a:endParaRPr lang="zh-CN" altLang="en-US" sz="4800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087610" y="5151120"/>
            <a:ext cx="1082040" cy="108204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>
                <a:solidFill>
                  <a:srgbClr val="FF0000"/>
                </a:solidFill>
                <a:latin typeface="微软雅黑" charset="0"/>
                <a:ea typeface="微软雅黑" charset="0"/>
              </a:rPr>
              <a:t>潮</a:t>
            </a:r>
            <a:endParaRPr lang="zh-CN" altLang="en-US" sz="4800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966450" y="4124960"/>
            <a:ext cx="1082040" cy="108204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4800">
                <a:solidFill>
                  <a:srgbClr val="FF0000"/>
                </a:solidFill>
                <a:latin typeface="微软雅黑" charset="0"/>
                <a:ea typeface="微软雅黑" charset="0"/>
              </a:rPr>
              <a:t>实</a:t>
            </a:r>
            <a:endParaRPr lang="zh-CN" altLang="en-US" sz="4800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20" descr="235020-121220125Z088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828516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4" name="AutoShape 26"/>
          <p:cNvSpPr>
            <a:spLocks noChangeArrowheads="1"/>
          </p:cNvSpPr>
          <p:nvPr/>
        </p:nvSpPr>
        <p:spPr bwMode="auto">
          <a:xfrm rot="10800000" flipV="1">
            <a:off x="3140075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155" name="Rectangle 24"/>
          <p:cNvSpPr>
            <a:spLocks noChangeArrowheads="1"/>
          </p:cNvSpPr>
          <p:nvPr/>
        </p:nvSpPr>
        <p:spPr bwMode="auto">
          <a:xfrm>
            <a:off x="4686300" y="0"/>
            <a:ext cx="7505700" cy="68580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49156" name="标题 3"/>
          <p:cNvSpPr txBox="1"/>
          <p:nvPr/>
        </p:nvSpPr>
        <p:spPr bwMode="auto">
          <a:xfrm>
            <a:off x="4572000" y="2500313"/>
            <a:ext cx="5842000" cy="14970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zh-CN" altLang="en-US" sz="9600">
                <a:solidFill>
                  <a:schemeClr val="bg1"/>
                </a:solidFill>
              </a:rPr>
              <a:t>怎么做</a:t>
            </a:r>
            <a:endParaRPr lang="zh-CN" altLang="en-US" sz="20000" b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688263" y="727075"/>
            <a:ext cx="3119437" cy="46640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0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？</a:t>
            </a:r>
            <a:endParaRPr lang="zh-CN" altLang="en-US" sz="30000" b="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49158" name="Group 11"/>
          <p:cNvGrpSpPr/>
          <p:nvPr/>
        </p:nvGrpSpPr>
        <p:grpSpPr bwMode="auto">
          <a:xfrm>
            <a:off x="8994775" y="3825875"/>
            <a:ext cx="1530350" cy="1238250"/>
            <a:chOff x="1284" y="436"/>
            <a:chExt cx="964" cy="780"/>
          </a:xfrm>
        </p:grpSpPr>
        <p:pic>
          <p:nvPicPr>
            <p:cNvPr id="49159" name="Picture 30" descr="271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284" y="436"/>
              <a:ext cx="736" cy="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160" name="Rectangle 35"/>
            <p:cNvSpPr>
              <a:spLocks noChangeArrowheads="1"/>
            </p:cNvSpPr>
            <p:nvPr/>
          </p:nvSpPr>
          <p:spPr bwMode="auto">
            <a:xfrm>
              <a:off x="1848" y="1136"/>
              <a:ext cx="400" cy="80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80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pic>
        <p:nvPicPr>
          <p:cNvPr id="15362" name="Picture 77" descr="weixin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965700" y="965200"/>
            <a:ext cx="2235200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15"/>
          <p:cNvSpPr>
            <a:spLocks noChangeArrowheads="1"/>
          </p:cNvSpPr>
          <p:nvPr/>
        </p:nvSpPr>
        <p:spPr bwMode="auto">
          <a:xfrm>
            <a:off x="1422400" y="3670300"/>
            <a:ext cx="932815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微信不仅仅是一个聊天工具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50178" name="AutoShape 26"/>
          <p:cNvSpPr>
            <a:spLocks noChangeArrowheads="1"/>
          </p:cNvSpPr>
          <p:nvPr/>
        </p:nvSpPr>
        <p:spPr bwMode="auto">
          <a:xfrm rot="10800000">
            <a:off x="1016000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179" name="Rectangle 24"/>
          <p:cNvSpPr>
            <a:spLocks noChangeArrowheads="1"/>
          </p:cNvSpPr>
          <p:nvPr/>
        </p:nvSpPr>
        <p:spPr bwMode="auto">
          <a:xfrm>
            <a:off x="2540000" y="0"/>
            <a:ext cx="96520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50180" name="标题 3"/>
          <p:cNvSpPr txBox="1"/>
          <p:nvPr/>
        </p:nvSpPr>
        <p:spPr bwMode="auto">
          <a:xfrm>
            <a:off x="3908425" y="1495425"/>
            <a:ext cx="5184775" cy="3781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</a:rPr>
              <a:t>会员推广阶段 </a:t>
            </a:r>
            <a:endParaRPr lang="zh-CN" altLang="en-US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zh-CN" altLang="en-US" sz="2400" b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3600" b="0">
                <a:solidFill>
                  <a:schemeClr val="bg1"/>
                </a:solidFill>
              </a:rPr>
              <a:t>时间：约</a:t>
            </a:r>
            <a:r>
              <a:rPr lang="en-US" altLang="zh-CN" sz="3600" b="0">
                <a:solidFill>
                  <a:schemeClr val="bg1"/>
                </a:solidFill>
              </a:rPr>
              <a:t>3</a:t>
            </a:r>
            <a:r>
              <a:rPr lang="zh-CN" altLang="en-US" sz="3600" b="0">
                <a:solidFill>
                  <a:schemeClr val="bg1"/>
                </a:solidFill>
              </a:rPr>
              <a:t>个月</a:t>
            </a:r>
            <a:endParaRPr lang="zh-CN" altLang="en-US" sz="3600" b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3600" b="0">
                <a:solidFill>
                  <a:schemeClr val="bg1"/>
                </a:solidFill>
              </a:rPr>
              <a:t>易实施</a:t>
            </a:r>
            <a:br>
              <a:rPr lang="zh-CN" altLang="en-US" sz="3600" b="0">
                <a:solidFill>
                  <a:schemeClr val="bg1"/>
                </a:solidFill>
              </a:rPr>
            </a:br>
            <a:endParaRPr lang="zh-CN" altLang="en-US" sz="3600" b="0">
              <a:solidFill>
                <a:schemeClr val="bg1"/>
              </a:solidFill>
            </a:endParaRPr>
          </a:p>
        </p:txBody>
      </p:sp>
      <p:sp>
        <p:nvSpPr>
          <p:cNvPr id="50181" name="Oval 10"/>
          <p:cNvSpPr>
            <a:spLocks noChangeArrowheads="1"/>
          </p:cNvSpPr>
          <p:nvPr/>
        </p:nvSpPr>
        <p:spPr bwMode="auto">
          <a:xfrm>
            <a:off x="431800" y="355600"/>
            <a:ext cx="1393825" cy="1358900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wrap="none" anchor="ctr"/>
          <a:lstStyle/>
          <a:p>
            <a:pPr algn="ctr"/>
            <a:r>
              <a:rPr lang="en-US" altLang="zh-CN" sz="8000" b="0">
                <a:solidFill>
                  <a:srgbClr val="FF6600"/>
                </a:solidFill>
                <a:latin typeface="Impact" pitchFamily="34" charset="0"/>
                <a:ea typeface="Dotum" pitchFamily="34" charset="-127"/>
              </a:rPr>
              <a:t>1</a:t>
            </a:r>
            <a:endParaRPr lang="zh-CN" altLang="en-US" sz="8000" b="0">
              <a:solidFill>
                <a:srgbClr val="FF6600"/>
              </a:solidFill>
              <a:latin typeface="Impact" pitchFamily="34" charset="0"/>
              <a:ea typeface="Dotu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9" descr="download_mailid=ZL3204-bDAL5UVXOSeUVVAGGxWwW62&amp;filename=0204_15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775700" y="3441700"/>
            <a:ext cx="34163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2" name="Picture 8" descr="download_mailid=ZL3204-bDAL5UVXOSeUVVAGGxWwW62&amp;filename=0204_1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50300" y="0"/>
            <a:ext cx="3441700" cy="344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3" name="AutoShape 26"/>
          <p:cNvSpPr>
            <a:spLocks noChangeArrowheads="1"/>
          </p:cNvSpPr>
          <p:nvPr/>
        </p:nvSpPr>
        <p:spPr bwMode="auto">
          <a:xfrm rot="10800000" flipV="1">
            <a:off x="7216775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4" name="Rectangle 24"/>
          <p:cNvSpPr>
            <a:spLocks noChangeArrowheads="1"/>
          </p:cNvSpPr>
          <p:nvPr/>
        </p:nvSpPr>
        <p:spPr bwMode="auto">
          <a:xfrm>
            <a:off x="0" y="0"/>
            <a:ext cx="87630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768350" y="741363"/>
            <a:ext cx="9310688" cy="4991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600">
                <a:solidFill>
                  <a:schemeClr val="bg1"/>
                </a:solidFill>
              </a:rPr>
              <a:t>实现平台基本功能：</a:t>
            </a:r>
            <a:endParaRPr lang="zh-CN" altLang="en-US" sz="360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b="0">
                <a:solidFill>
                  <a:schemeClr val="bg1"/>
                </a:solidFill>
              </a:rPr>
              <a:t>手机微信端的</a:t>
            </a:r>
            <a:r>
              <a:rPr lang="en-US" altLang="zh-CN" sz="2000" b="0">
                <a:solidFill>
                  <a:schemeClr val="bg1"/>
                </a:solidFill>
              </a:rPr>
              <a:t>-</a:t>
            </a:r>
            <a:r>
              <a:rPr lang="zh-CN" altLang="en-US" sz="2000" b="0">
                <a:solidFill>
                  <a:schemeClr val="bg1"/>
                </a:solidFill>
              </a:rPr>
              <a:t>注册有奖、抽奖、送券、积分、积分兑换、月累计消费再送券</a:t>
            </a:r>
            <a:endParaRPr lang="zh-CN" altLang="en-US" sz="2000" b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</a:pPr>
            <a:endParaRPr lang="zh-CN" altLang="en-US" sz="200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zh-CN" altLang="en-US" sz="3600">
                <a:solidFill>
                  <a:schemeClr val="bg1"/>
                </a:solidFill>
              </a:rPr>
              <a:t>特点：</a:t>
            </a:r>
            <a:endParaRPr lang="zh-CN" altLang="en-US" sz="360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zh-CN" altLang="en-US" sz="2000" b="0">
                <a:solidFill>
                  <a:schemeClr val="bg1"/>
                </a:solidFill>
              </a:rPr>
              <a:t>成本低、现场人员推广</a:t>
            </a:r>
            <a:r>
              <a:rPr lang="en-US" altLang="zh-CN" sz="2000" b="0">
                <a:solidFill>
                  <a:schemeClr val="bg1"/>
                </a:solidFill>
              </a:rPr>
              <a:t>+</a:t>
            </a:r>
            <a:r>
              <a:rPr lang="zh-CN" altLang="en-US" sz="2000" b="0">
                <a:solidFill>
                  <a:schemeClr val="bg1"/>
                </a:solidFill>
              </a:rPr>
              <a:t>线上推广、形成万级别会员量</a:t>
            </a:r>
            <a:endParaRPr lang="zh-CN" altLang="en-US" sz="2000" b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</a:pPr>
            <a:endParaRPr lang="zh-CN" altLang="en-US" sz="2000" b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zh-CN" altLang="en-US" sz="3600">
                <a:solidFill>
                  <a:schemeClr val="bg1"/>
                </a:solidFill>
              </a:rPr>
              <a:t>短时间拥有量化会员、会员体验好</a:t>
            </a:r>
            <a:endParaRPr lang="zh-CN" altLang="en-US" sz="360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</a:pPr>
            <a:endParaRPr lang="zh-CN" altLang="en-US" sz="360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zh-CN" altLang="en-US" sz="4400">
                <a:solidFill>
                  <a:srgbClr val="FF6600"/>
                </a:solidFill>
              </a:rPr>
              <a:t>效果：建立连接、掌握客户</a:t>
            </a:r>
            <a:r>
              <a:rPr lang="zh-CN" altLang="en-US" sz="3600">
                <a:solidFill>
                  <a:schemeClr val="bg1"/>
                </a:solidFill>
              </a:rPr>
              <a:t> 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52226" name="AutoShape 26"/>
          <p:cNvSpPr>
            <a:spLocks noChangeArrowheads="1"/>
          </p:cNvSpPr>
          <p:nvPr/>
        </p:nvSpPr>
        <p:spPr bwMode="auto">
          <a:xfrm rot="10800000">
            <a:off x="1016000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227" name="Rectangle 24"/>
          <p:cNvSpPr>
            <a:spLocks noChangeArrowheads="1"/>
          </p:cNvSpPr>
          <p:nvPr/>
        </p:nvSpPr>
        <p:spPr bwMode="auto">
          <a:xfrm>
            <a:off x="2540000" y="0"/>
            <a:ext cx="96520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52228" name="标题 3"/>
          <p:cNvSpPr txBox="1"/>
          <p:nvPr/>
        </p:nvSpPr>
        <p:spPr bwMode="auto">
          <a:xfrm>
            <a:off x="3375025" y="1495425"/>
            <a:ext cx="7191375" cy="3781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</a:rPr>
              <a:t>建立会员数据中心</a:t>
            </a:r>
            <a:endParaRPr lang="zh-CN" altLang="en-US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zh-CN" altLang="en-US" sz="2400" b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3600" b="0">
                <a:solidFill>
                  <a:schemeClr val="bg1"/>
                </a:solidFill>
              </a:rPr>
              <a:t>时间：约</a:t>
            </a:r>
            <a:r>
              <a:rPr lang="en-US" altLang="zh-CN" sz="3600" b="0">
                <a:solidFill>
                  <a:schemeClr val="bg1"/>
                </a:solidFill>
              </a:rPr>
              <a:t>1</a:t>
            </a:r>
            <a:r>
              <a:rPr lang="zh-CN" altLang="en-US" sz="3600" b="0">
                <a:solidFill>
                  <a:schemeClr val="bg1"/>
                </a:solidFill>
              </a:rPr>
              <a:t>个月</a:t>
            </a:r>
            <a:endParaRPr lang="zh-CN" altLang="en-US" sz="3600" b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3600" b="0">
                <a:solidFill>
                  <a:schemeClr val="bg1"/>
                </a:solidFill>
              </a:rPr>
              <a:t>通过数据分析，深入研究会员情况</a:t>
            </a:r>
            <a:br>
              <a:rPr lang="zh-CN" altLang="en-US" sz="3600" b="0">
                <a:solidFill>
                  <a:schemeClr val="bg1"/>
                </a:solidFill>
              </a:rPr>
            </a:br>
            <a:endParaRPr lang="zh-CN" altLang="en-US" sz="3600" b="0">
              <a:solidFill>
                <a:schemeClr val="bg1"/>
              </a:solidFill>
            </a:endParaRPr>
          </a:p>
        </p:txBody>
      </p:sp>
      <p:sp>
        <p:nvSpPr>
          <p:cNvPr id="52229" name="Oval 6"/>
          <p:cNvSpPr>
            <a:spLocks noChangeArrowheads="1"/>
          </p:cNvSpPr>
          <p:nvPr/>
        </p:nvSpPr>
        <p:spPr bwMode="auto">
          <a:xfrm>
            <a:off x="431800" y="355600"/>
            <a:ext cx="1393825" cy="1358900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wrap="none" anchor="ctr"/>
          <a:lstStyle/>
          <a:p>
            <a:pPr algn="ctr"/>
            <a:r>
              <a:rPr lang="en-US" altLang="zh-CN" sz="8000" b="0">
                <a:solidFill>
                  <a:srgbClr val="FF6600"/>
                </a:solidFill>
                <a:latin typeface="Impact" pitchFamily="34" charset="0"/>
                <a:ea typeface="Dotum" pitchFamily="34" charset="-127"/>
              </a:rPr>
              <a:t>2</a:t>
            </a:r>
            <a:endParaRPr lang="zh-CN" altLang="en-US" sz="8000" b="0">
              <a:solidFill>
                <a:srgbClr val="FF6600"/>
              </a:solidFill>
              <a:latin typeface="Impact" pitchFamily="34" charset="0"/>
              <a:ea typeface="Dotu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332788" y="0"/>
            <a:ext cx="38592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0" name="AutoShape 26"/>
          <p:cNvSpPr>
            <a:spLocks noChangeArrowheads="1"/>
          </p:cNvSpPr>
          <p:nvPr/>
        </p:nvSpPr>
        <p:spPr bwMode="auto">
          <a:xfrm rot="10800000">
            <a:off x="7026275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1" name="Rectangle 24"/>
          <p:cNvSpPr>
            <a:spLocks noChangeArrowheads="1"/>
          </p:cNvSpPr>
          <p:nvPr/>
        </p:nvSpPr>
        <p:spPr bwMode="auto">
          <a:xfrm>
            <a:off x="0" y="0"/>
            <a:ext cx="84836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53252" name="标题 3"/>
          <p:cNvSpPr txBox="1"/>
          <p:nvPr/>
        </p:nvSpPr>
        <p:spPr bwMode="auto">
          <a:xfrm>
            <a:off x="965200" y="1800225"/>
            <a:ext cx="7429500" cy="240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3600" b="0">
                <a:solidFill>
                  <a:schemeClr val="bg1"/>
                </a:solidFill>
              </a:rPr>
              <a:t>会员消费金额分布</a:t>
            </a:r>
            <a:br>
              <a:rPr lang="zh-CN" altLang="en-US" sz="3600" b="0">
                <a:solidFill>
                  <a:schemeClr val="bg1"/>
                </a:solidFill>
              </a:rPr>
            </a:br>
            <a:r>
              <a:rPr lang="zh-CN" altLang="en-US" sz="3600" b="0">
                <a:solidFill>
                  <a:schemeClr val="bg1"/>
                </a:solidFill>
              </a:rPr>
              <a:t>会员消费频率（活跃度）</a:t>
            </a:r>
            <a:br>
              <a:rPr lang="zh-CN" altLang="en-US" sz="3600" b="0">
                <a:solidFill>
                  <a:schemeClr val="bg1"/>
                </a:solidFill>
              </a:rPr>
            </a:br>
            <a:r>
              <a:rPr lang="zh-CN" altLang="en-US" sz="3600" b="0">
                <a:solidFill>
                  <a:schemeClr val="bg1"/>
                </a:solidFill>
              </a:rPr>
              <a:t>会员满意度、需求调查</a:t>
            </a:r>
            <a:endParaRPr lang="zh-CN" altLang="en-US" sz="3600" b="0">
              <a:solidFill>
                <a:schemeClr val="bg1"/>
              </a:solidFill>
            </a:endParaRPr>
          </a:p>
        </p:txBody>
      </p:sp>
      <p:sp>
        <p:nvSpPr>
          <p:cNvPr id="53253" name="Rectangle 9"/>
          <p:cNvSpPr>
            <a:spLocks noChangeArrowheads="1"/>
          </p:cNvSpPr>
          <p:nvPr/>
        </p:nvSpPr>
        <p:spPr bwMode="auto">
          <a:xfrm>
            <a:off x="974725" y="5010150"/>
            <a:ext cx="8550275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rgbClr val="FF6600"/>
                </a:solidFill>
              </a:rPr>
              <a:t>效果：掌握客户消费大数据，更了解客户 </a:t>
            </a:r>
            <a:endParaRPr lang="zh-CN" altLang="en-US" sz="3600">
              <a:solidFill>
                <a:srgbClr val="FF6600"/>
              </a:solidFill>
            </a:endParaRPr>
          </a:p>
        </p:txBody>
      </p:sp>
      <p:sp>
        <p:nvSpPr>
          <p:cNvPr id="53254" name="Text Box 13"/>
          <p:cNvSpPr txBox="1">
            <a:spLocks noChangeArrowheads="1"/>
          </p:cNvSpPr>
          <p:nvPr/>
        </p:nvSpPr>
        <p:spPr bwMode="auto">
          <a:xfrm>
            <a:off x="9636125" y="2589213"/>
            <a:ext cx="2020888" cy="2746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1200" b="0">
                <a:solidFill>
                  <a:schemeClr val="tx2"/>
                </a:solidFill>
              </a:rPr>
              <a:t>2</a:t>
            </a:r>
            <a:r>
              <a:rPr lang="zh-CN" altLang="en-US" sz="1200" b="0">
                <a:solidFill>
                  <a:schemeClr val="tx2"/>
                </a:solidFill>
              </a:rPr>
              <a:t>月</a:t>
            </a:r>
            <a:r>
              <a:rPr lang="en-US" altLang="zh-CN" sz="1200" b="0">
                <a:solidFill>
                  <a:schemeClr val="tx2"/>
                </a:solidFill>
              </a:rPr>
              <a:t>6</a:t>
            </a:r>
            <a:r>
              <a:rPr lang="zh-CN" altLang="en-US" sz="1200" b="0">
                <a:solidFill>
                  <a:schemeClr val="tx2"/>
                </a:solidFill>
              </a:rPr>
              <a:t>日    </a:t>
            </a:r>
            <a:r>
              <a:rPr lang="en-US" altLang="zh-CN" sz="1200" b="0">
                <a:solidFill>
                  <a:schemeClr val="tx2"/>
                </a:solidFill>
              </a:rPr>
              <a:t>92#    </a:t>
            </a:r>
            <a:r>
              <a:rPr lang="zh-CN" altLang="en-US" sz="1200" b="0">
                <a:solidFill>
                  <a:schemeClr val="tx2"/>
                </a:solidFill>
              </a:rPr>
              <a:t>实付</a:t>
            </a:r>
            <a:r>
              <a:rPr lang="en-US" altLang="zh-CN" sz="1200" b="0">
                <a:solidFill>
                  <a:schemeClr val="tx2"/>
                </a:solidFill>
              </a:rPr>
              <a:t>226</a:t>
            </a:r>
            <a:r>
              <a:rPr lang="zh-CN" altLang="en-US" sz="1200" b="0">
                <a:solidFill>
                  <a:schemeClr val="tx2"/>
                </a:solidFill>
              </a:rPr>
              <a:t>元</a:t>
            </a:r>
            <a:endParaRPr lang="zh-CN" altLang="en-US" sz="1200" b="0">
              <a:solidFill>
                <a:schemeClr val="tx2"/>
              </a:solidFill>
            </a:endParaRPr>
          </a:p>
        </p:txBody>
      </p:sp>
      <p:sp>
        <p:nvSpPr>
          <p:cNvPr id="53255" name="Text Box 14"/>
          <p:cNvSpPr txBox="1">
            <a:spLocks noChangeArrowheads="1"/>
          </p:cNvSpPr>
          <p:nvPr/>
        </p:nvSpPr>
        <p:spPr bwMode="auto">
          <a:xfrm>
            <a:off x="9636125" y="2919413"/>
            <a:ext cx="2020888" cy="2746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1200" b="0">
                <a:solidFill>
                  <a:schemeClr val="tx2"/>
                </a:solidFill>
              </a:rPr>
              <a:t>2</a:t>
            </a:r>
            <a:r>
              <a:rPr lang="zh-CN" altLang="en-US" sz="1200" b="0">
                <a:solidFill>
                  <a:schemeClr val="tx2"/>
                </a:solidFill>
              </a:rPr>
              <a:t>月</a:t>
            </a:r>
            <a:r>
              <a:rPr lang="en-US" altLang="zh-CN" sz="1200" b="0">
                <a:solidFill>
                  <a:schemeClr val="tx2"/>
                </a:solidFill>
              </a:rPr>
              <a:t>19</a:t>
            </a:r>
            <a:r>
              <a:rPr lang="zh-CN" altLang="en-US" sz="1200" b="0">
                <a:solidFill>
                  <a:schemeClr val="tx2"/>
                </a:solidFill>
              </a:rPr>
              <a:t>日  </a:t>
            </a:r>
            <a:r>
              <a:rPr lang="en-US" altLang="zh-CN" sz="1200" b="0">
                <a:solidFill>
                  <a:schemeClr val="tx2"/>
                </a:solidFill>
              </a:rPr>
              <a:t>92#    </a:t>
            </a:r>
            <a:r>
              <a:rPr lang="zh-CN" altLang="en-US" sz="1200" b="0">
                <a:solidFill>
                  <a:schemeClr val="tx2"/>
                </a:solidFill>
              </a:rPr>
              <a:t>实付</a:t>
            </a:r>
            <a:r>
              <a:rPr lang="en-US" altLang="zh-CN" sz="1200" b="0">
                <a:solidFill>
                  <a:schemeClr val="tx2"/>
                </a:solidFill>
              </a:rPr>
              <a:t>306</a:t>
            </a:r>
            <a:r>
              <a:rPr lang="zh-CN" altLang="en-US" sz="1200" b="0">
                <a:solidFill>
                  <a:schemeClr val="tx2"/>
                </a:solidFill>
              </a:rPr>
              <a:t>元</a:t>
            </a:r>
            <a:endParaRPr lang="zh-CN" altLang="en-US" sz="1200" b="0">
              <a:solidFill>
                <a:schemeClr val="tx2"/>
              </a:solidFill>
            </a:endParaRPr>
          </a:p>
        </p:txBody>
      </p:sp>
      <p:sp>
        <p:nvSpPr>
          <p:cNvPr id="53256" name="Text Box 15"/>
          <p:cNvSpPr txBox="1">
            <a:spLocks noChangeArrowheads="1"/>
          </p:cNvSpPr>
          <p:nvPr/>
        </p:nvSpPr>
        <p:spPr bwMode="auto">
          <a:xfrm>
            <a:off x="9610725" y="4252913"/>
            <a:ext cx="2020888" cy="2746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1200" b="0">
                <a:solidFill>
                  <a:schemeClr val="tx2"/>
                </a:solidFill>
              </a:rPr>
              <a:t>5</a:t>
            </a:r>
            <a:r>
              <a:rPr lang="zh-CN" altLang="en-US" sz="1200" b="0">
                <a:solidFill>
                  <a:schemeClr val="tx2"/>
                </a:solidFill>
              </a:rPr>
              <a:t>月</a:t>
            </a:r>
            <a:r>
              <a:rPr lang="en-US" altLang="zh-CN" sz="1200" b="0">
                <a:solidFill>
                  <a:schemeClr val="tx2"/>
                </a:solidFill>
              </a:rPr>
              <a:t>8</a:t>
            </a:r>
            <a:r>
              <a:rPr lang="zh-CN" altLang="en-US" sz="1200" b="0">
                <a:solidFill>
                  <a:schemeClr val="tx2"/>
                </a:solidFill>
              </a:rPr>
              <a:t>日    </a:t>
            </a:r>
            <a:r>
              <a:rPr lang="en-US" altLang="zh-CN" sz="1200" b="0">
                <a:solidFill>
                  <a:schemeClr val="tx2"/>
                </a:solidFill>
              </a:rPr>
              <a:t>92#    </a:t>
            </a:r>
            <a:r>
              <a:rPr lang="zh-CN" altLang="en-US" sz="1200" b="0">
                <a:solidFill>
                  <a:schemeClr val="tx2"/>
                </a:solidFill>
              </a:rPr>
              <a:t>实付</a:t>
            </a:r>
            <a:r>
              <a:rPr lang="en-US" altLang="zh-CN" sz="1200" b="0">
                <a:solidFill>
                  <a:schemeClr val="tx2"/>
                </a:solidFill>
              </a:rPr>
              <a:t>276</a:t>
            </a:r>
            <a:r>
              <a:rPr lang="zh-CN" altLang="en-US" sz="1200" b="0">
                <a:solidFill>
                  <a:schemeClr val="tx2"/>
                </a:solidFill>
              </a:rPr>
              <a:t>元</a:t>
            </a:r>
            <a:endParaRPr lang="zh-CN" altLang="en-US" sz="1200" b="0">
              <a:solidFill>
                <a:schemeClr val="tx2"/>
              </a:solidFill>
            </a:endParaRPr>
          </a:p>
        </p:txBody>
      </p:sp>
      <p:sp>
        <p:nvSpPr>
          <p:cNvPr id="53257" name="Rectangle 16"/>
          <p:cNvSpPr>
            <a:spLocks noChangeArrowheads="1"/>
          </p:cNvSpPr>
          <p:nvPr/>
        </p:nvSpPr>
        <p:spPr bwMode="auto">
          <a:xfrm>
            <a:off x="939800" y="1054100"/>
            <a:ext cx="384175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</a:rPr>
              <a:t>分析会员消费数据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54274" name="AutoShape 26"/>
          <p:cNvSpPr>
            <a:spLocks noChangeArrowheads="1"/>
          </p:cNvSpPr>
          <p:nvPr/>
        </p:nvSpPr>
        <p:spPr bwMode="auto">
          <a:xfrm rot="10800000">
            <a:off x="1016000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5" name="Rectangle 24"/>
          <p:cNvSpPr>
            <a:spLocks noChangeArrowheads="1"/>
          </p:cNvSpPr>
          <p:nvPr/>
        </p:nvSpPr>
        <p:spPr bwMode="auto">
          <a:xfrm>
            <a:off x="2540000" y="0"/>
            <a:ext cx="96520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54276" name="标题 3"/>
          <p:cNvSpPr txBox="1"/>
          <p:nvPr/>
        </p:nvSpPr>
        <p:spPr bwMode="auto">
          <a:xfrm>
            <a:off x="4606925" y="1520825"/>
            <a:ext cx="3965575" cy="3781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</a:rPr>
              <a:t>拓展阶段</a:t>
            </a:r>
            <a:endParaRPr lang="zh-CN" altLang="en-US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zh-CN" altLang="en-US" sz="2400" b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3600" b="0">
                <a:solidFill>
                  <a:schemeClr val="bg1"/>
                </a:solidFill>
              </a:rPr>
              <a:t>时间：约</a:t>
            </a:r>
            <a:r>
              <a:rPr lang="en-US" altLang="zh-CN" sz="3600" b="0">
                <a:solidFill>
                  <a:schemeClr val="bg1"/>
                </a:solidFill>
              </a:rPr>
              <a:t>3</a:t>
            </a:r>
            <a:r>
              <a:rPr lang="zh-CN" altLang="en-US" sz="3600" b="0">
                <a:solidFill>
                  <a:schemeClr val="bg1"/>
                </a:solidFill>
              </a:rPr>
              <a:t>个月</a:t>
            </a:r>
            <a:endParaRPr lang="zh-CN" altLang="en-US" sz="3600" b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br>
              <a:rPr lang="zh-CN" altLang="en-US" sz="3600" b="0">
                <a:solidFill>
                  <a:schemeClr val="bg1"/>
                </a:solidFill>
              </a:rPr>
            </a:br>
            <a:endParaRPr lang="zh-CN" altLang="en-US" sz="3600" b="0">
              <a:solidFill>
                <a:schemeClr val="bg1"/>
              </a:solidFill>
            </a:endParaRPr>
          </a:p>
        </p:txBody>
      </p:sp>
      <p:sp>
        <p:nvSpPr>
          <p:cNvPr id="54277" name="Oval 6"/>
          <p:cNvSpPr>
            <a:spLocks noChangeArrowheads="1"/>
          </p:cNvSpPr>
          <p:nvPr/>
        </p:nvSpPr>
        <p:spPr bwMode="auto">
          <a:xfrm>
            <a:off x="431800" y="355600"/>
            <a:ext cx="1393825" cy="1358900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wrap="none" anchor="ctr"/>
          <a:lstStyle/>
          <a:p>
            <a:pPr algn="ctr"/>
            <a:r>
              <a:rPr lang="en-US" altLang="zh-CN" sz="8000" b="0">
                <a:solidFill>
                  <a:srgbClr val="FF6600"/>
                </a:solidFill>
                <a:latin typeface="Impact" pitchFamily="34" charset="0"/>
                <a:ea typeface="Dotum" pitchFamily="34" charset="-127"/>
              </a:rPr>
              <a:t>3</a:t>
            </a:r>
            <a:endParaRPr lang="zh-CN" altLang="en-US" sz="8000" b="0">
              <a:solidFill>
                <a:srgbClr val="FF6600"/>
              </a:solidFill>
              <a:latin typeface="Impact" pitchFamily="34" charset="0"/>
              <a:ea typeface="Dotu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2" descr="download_mailid=ZL4604-pfmc0HB~~OZVT0oc1cqfX62&amp;filename=0204_3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334375" y="0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8" name="Picture 1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24650" y="4000500"/>
            <a:ext cx="169545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32463" y="0"/>
            <a:ext cx="2700337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AutoShape 26"/>
          <p:cNvSpPr>
            <a:spLocks noChangeArrowheads="1"/>
          </p:cNvSpPr>
          <p:nvPr/>
        </p:nvSpPr>
        <p:spPr bwMode="auto">
          <a:xfrm rot="10800000">
            <a:off x="4638675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1" name="Rectangle 24"/>
          <p:cNvSpPr>
            <a:spLocks noChangeArrowheads="1"/>
          </p:cNvSpPr>
          <p:nvPr/>
        </p:nvSpPr>
        <p:spPr bwMode="auto">
          <a:xfrm>
            <a:off x="0" y="0"/>
            <a:ext cx="61468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55302" name="标题 3"/>
          <p:cNvSpPr txBox="1"/>
          <p:nvPr/>
        </p:nvSpPr>
        <p:spPr bwMode="auto">
          <a:xfrm>
            <a:off x="965200" y="1800225"/>
            <a:ext cx="5118100" cy="240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3600" b="0">
                <a:solidFill>
                  <a:schemeClr val="bg1"/>
                </a:solidFill>
              </a:rPr>
              <a:t>推出微信会员日</a:t>
            </a:r>
            <a:endParaRPr lang="zh-CN" altLang="en-US" sz="3600" b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3600" b="0">
                <a:solidFill>
                  <a:schemeClr val="bg1"/>
                </a:solidFill>
              </a:rPr>
              <a:t>推出节日主题活动</a:t>
            </a:r>
            <a:endParaRPr lang="zh-CN" altLang="en-US" sz="3600" b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3600" b="0">
                <a:solidFill>
                  <a:schemeClr val="bg1"/>
                </a:solidFill>
              </a:rPr>
              <a:t>推出特殊商品秒杀</a:t>
            </a:r>
            <a:endParaRPr lang="zh-CN" altLang="en-US" sz="3600" b="0">
              <a:solidFill>
                <a:schemeClr val="bg1"/>
              </a:solidFill>
            </a:endParaRPr>
          </a:p>
        </p:txBody>
      </p:sp>
      <p:sp>
        <p:nvSpPr>
          <p:cNvPr id="55303" name="Rectangle 6"/>
          <p:cNvSpPr>
            <a:spLocks noChangeArrowheads="1"/>
          </p:cNvSpPr>
          <p:nvPr/>
        </p:nvSpPr>
        <p:spPr bwMode="auto">
          <a:xfrm>
            <a:off x="974725" y="4578350"/>
            <a:ext cx="5807075" cy="1190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rgbClr val="FF6600"/>
                </a:solidFill>
              </a:rPr>
              <a:t>效果：</a:t>
            </a:r>
            <a:endParaRPr lang="zh-CN" altLang="en-US" sz="3600">
              <a:solidFill>
                <a:srgbClr val="FF6600"/>
              </a:solidFill>
            </a:endParaRPr>
          </a:p>
          <a:p>
            <a:r>
              <a:rPr lang="zh-CN" altLang="en-US" sz="3600">
                <a:solidFill>
                  <a:srgbClr val="FF6600"/>
                </a:solidFill>
              </a:rPr>
              <a:t>持续提升会员数量和满意度 </a:t>
            </a:r>
            <a:endParaRPr lang="zh-CN" altLang="en-US" sz="3600">
              <a:solidFill>
                <a:srgbClr val="FF6600"/>
              </a:solidFill>
            </a:endParaRPr>
          </a:p>
        </p:txBody>
      </p:sp>
      <p:sp>
        <p:nvSpPr>
          <p:cNvPr id="55304" name="Rectangle 10"/>
          <p:cNvSpPr>
            <a:spLocks noChangeArrowheads="1"/>
          </p:cNvSpPr>
          <p:nvPr/>
        </p:nvSpPr>
        <p:spPr bwMode="auto">
          <a:xfrm>
            <a:off x="939800" y="1054100"/>
            <a:ext cx="292735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</a:rPr>
              <a:t>会员活动升级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56322" name="AutoShape 26"/>
          <p:cNvSpPr>
            <a:spLocks noChangeArrowheads="1"/>
          </p:cNvSpPr>
          <p:nvPr/>
        </p:nvSpPr>
        <p:spPr bwMode="auto">
          <a:xfrm rot="10800000">
            <a:off x="1016000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23" name="Rectangle 24"/>
          <p:cNvSpPr>
            <a:spLocks noChangeArrowheads="1"/>
          </p:cNvSpPr>
          <p:nvPr/>
        </p:nvSpPr>
        <p:spPr bwMode="auto">
          <a:xfrm>
            <a:off x="2540000" y="0"/>
            <a:ext cx="96520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56324" name="标题 3"/>
          <p:cNvSpPr txBox="1"/>
          <p:nvPr/>
        </p:nvSpPr>
        <p:spPr bwMode="auto">
          <a:xfrm>
            <a:off x="4137025" y="1584325"/>
            <a:ext cx="5603875" cy="3781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</a:rPr>
              <a:t>深入挖掘阶段</a:t>
            </a:r>
            <a:endParaRPr lang="zh-CN" altLang="en-US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zh-CN" altLang="en-US" sz="2400" b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3600" b="0">
                <a:solidFill>
                  <a:schemeClr val="bg1"/>
                </a:solidFill>
              </a:rPr>
              <a:t>时间：约</a:t>
            </a:r>
            <a:r>
              <a:rPr lang="en-US" altLang="zh-CN" sz="3600" b="0">
                <a:solidFill>
                  <a:schemeClr val="bg1"/>
                </a:solidFill>
              </a:rPr>
              <a:t>5</a:t>
            </a:r>
            <a:r>
              <a:rPr lang="zh-CN" altLang="en-US" sz="3600" b="0">
                <a:solidFill>
                  <a:schemeClr val="bg1"/>
                </a:solidFill>
              </a:rPr>
              <a:t>个月</a:t>
            </a:r>
            <a:endParaRPr lang="zh-CN" altLang="en-US" sz="3600" b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br>
              <a:rPr lang="zh-CN" altLang="en-US" sz="3600" b="0">
                <a:solidFill>
                  <a:schemeClr val="bg1"/>
                </a:solidFill>
              </a:rPr>
            </a:br>
            <a:endParaRPr lang="zh-CN" altLang="en-US" sz="3600" b="0">
              <a:solidFill>
                <a:schemeClr val="bg1"/>
              </a:solidFill>
            </a:endParaRPr>
          </a:p>
        </p:txBody>
      </p:sp>
      <p:sp>
        <p:nvSpPr>
          <p:cNvPr id="56325" name="Oval 6"/>
          <p:cNvSpPr>
            <a:spLocks noChangeArrowheads="1"/>
          </p:cNvSpPr>
          <p:nvPr/>
        </p:nvSpPr>
        <p:spPr bwMode="auto">
          <a:xfrm>
            <a:off x="431800" y="355600"/>
            <a:ext cx="1393825" cy="1358900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wrap="none" anchor="ctr"/>
          <a:lstStyle/>
          <a:p>
            <a:pPr algn="ctr"/>
            <a:r>
              <a:rPr lang="en-US" altLang="zh-CN" sz="8000" b="0">
                <a:solidFill>
                  <a:srgbClr val="FF6600"/>
                </a:solidFill>
                <a:latin typeface="Impact" pitchFamily="34" charset="0"/>
                <a:ea typeface="Dotum" pitchFamily="34" charset="-127"/>
              </a:rPr>
              <a:t>4</a:t>
            </a:r>
            <a:endParaRPr lang="zh-CN" altLang="en-US" sz="8000" b="0">
              <a:solidFill>
                <a:srgbClr val="FF6600"/>
              </a:solidFill>
              <a:latin typeface="Impact" pitchFamily="34" charset="0"/>
              <a:ea typeface="Dotu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576888" y="0"/>
            <a:ext cx="38592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6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45213" y="0"/>
            <a:ext cx="38576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AutoShape 26"/>
          <p:cNvSpPr>
            <a:spLocks noChangeArrowheads="1"/>
          </p:cNvSpPr>
          <p:nvPr/>
        </p:nvSpPr>
        <p:spPr bwMode="auto">
          <a:xfrm rot="10800000">
            <a:off x="4308475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48" name="Rectangle 24"/>
          <p:cNvSpPr>
            <a:spLocks noChangeArrowheads="1"/>
          </p:cNvSpPr>
          <p:nvPr/>
        </p:nvSpPr>
        <p:spPr bwMode="auto">
          <a:xfrm>
            <a:off x="0" y="0"/>
            <a:ext cx="57658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57349" name="标题 3"/>
          <p:cNvSpPr txBox="1"/>
          <p:nvPr/>
        </p:nvSpPr>
        <p:spPr bwMode="auto">
          <a:xfrm>
            <a:off x="965200" y="1901825"/>
            <a:ext cx="5118100" cy="240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zh-CN" altLang="en-US" sz="3600" b="0">
                <a:solidFill>
                  <a:schemeClr val="bg1"/>
                </a:solidFill>
              </a:rPr>
              <a:t>推出微商城模块</a:t>
            </a:r>
            <a:endParaRPr lang="zh-CN" altLang="en-US" sz="3600" b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3600" b="0">
                <a:solidFill>
                  <a:schemeClr val="bg1"/>
                </a:solidFill>
              </a:rPr>
              <a:t>广告业务</a:t>
            </a:r>
            <a:br>
              <a:rPr lang="zh-CN" altLang="en-US" sz="3600" b="0">
                <a:solidFill>
                  <a:schemeClr val="bg1"/>
                </a:solidFill>
              </a:rPr>
            </a:br>
            <a:r>
              <a:rPr lang="zh-CN" altLang="en-US" sz="3600" b="0">
                <a:solidFill>
                  <a:schemeClr val="bg1"/>
                </a:solidFill>
              </a:rPr>
              <a:t>异业联盟</a:t>
            </a:r>
            <a:br>
              <a:rPr lang="zh-CN" altLang="en-US" sz="3600" b="0">
                <a:solidFill>
                  <a:schemeClr val="bg1"/>
                </a:solidFill>
              </a:rPr>
            </a:br>
            <a:r>
              <a:rPr lang="zh-CN" altLang="en-US" sz="3600" b="0">
                <a:solidFill>
                  <a:schemeClr val="bg1"/>
                </a:solidFill>
              </a:rPr>
              <a:t>会员个性化定制服务</a:t>
            </a:r>
            <a:endParaRPr lang="zh-CN" altLang="en-US" sz="3600" b="0">
              <a:solidFill>
                <a:schemeClr val="bg1"/>
              </a:solidFill>
            </a:endParaRPr>
          </a:p>
        </p:txBody>
      </p:sp>
      <p:sp>
        <p:nvSpPr>
          <p:cNvPr id="57350" name="Rectangle 8"/>
          <p:cNvSpPr>
            <a:spLocks noChangeArrowheads="1"/>
          </p:cNvSpPr>
          <p:nvPr/>
        </p:nvSpPr>
        <p:spPr bwMode="auto">
          <a:xfrm>
            <a:off x="974725" y="4718050"/>
            <a:ext cx="5349875" cy="1190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rgbClr val="FF6600"/>
                </a:solidFill>
              </a:rPr>
              <a:t>效果：</a:t>
            </a:r>
            <a:endParaRPr lang="zh-CN" altLang="en-US" sz="3600">
              <a:solidFill>
                <a:srgbClr val="FF6600"/>
              </a:solidFill>
            </a:endParaRPr>
          </a:p>
          <a:p>
            <a:r>
              <a:rPr lang="zh-CN" altLang="en-US" sz="3600">
                <a:solidFill>
                  <a:srgbClr val="FF6600"/>
                </a:solidFill>
              </a:rPr>
              <a:t>实现商业平台价值最大化 </a:t>
            </a:r>
            <a:endParaRPr lang="zh-CN" altLang="en-US" sz="3600">
              <a:solidFill>
                <a:srgbClr val="FF6600"/>
              </a:solidFill>
            </a:endParaRPr>
          </a:p>
        </p:txBody>
      </p:sp>
      <p:sp>
        <p:nvSpPr>
          <p:cNvPr id="57351" name="Rectangle 9"/>
          <p:cNvSpPr>
            <a:spLocks noChangeArrowheads="1"/>
          </p:cNvSpPr>
          <p:nvPr/>
        </p:nvSpPr>
        <p:spPr bwMode="auto">
          <a:xfrm>
            <a:off x="939800" y="812800"/>
            <a:ext cx="292735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</a:rPr>
              <a:t>业务内容升级</a:t>
            </a:r>
            <a:endParaRPr lang="zh-CN" altLang="en-US" sz="3600">
              <a:solidFill>
                <a:schemeClr val="bg1"/>
              </a:solidFill>
            </a:endParaRPr>
          </a:p>
        </p:txBody>
      </p:sp>
      <p:pic>
        <p:nvPicPr>
          <p:cNvPr id="57352" name="Picture 1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332788" y="0"/>
            <a:ext cx="38592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4" descr="6608733_150321365000_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0" name="Rectangle 24"/>
          <p:cNvSpPr>
            <a:spLocks noChangeArrowheads="1"/>
          </p:cNvSpPr>
          <p:nvPr/>
        </p:nvSpPr>
        <p:spPr bwMode="auto">
          <a:xfrm>
            <a:off x="0" y="5194300"/>
            <a:ext cx="12192000" cy="16637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58371" name="标题 3"/>
          <p:cNvSpPr txBox="1"/>
          <p:nvPr/>
        </p:nvSpPr>
        <p:spPr bwMode="auto">
          <a:xfrm>
            <a:off x="593725" y="5457825"/>
            <a:ext cx="10975975" cy="987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zh-CN" altLang="en-US" sz="4800">
                <a:solidFill>
                  <a:schemeClr val="bg1"/>
                </a:solidFill>
              </a:rPr>
              <a:t>经过约</a:t>
            </a:r>
            <a:r>
              <a:rPr lang="en-US" altLang="zh-CN" sz="4800">
                <a:solidFill>
                  <a:schemeClr val="bg1"/>
                </a:solidFill>
              </a:rPr>
              <a:t>1</a:t>
            </a:r>
            <a:r>
              <a:rPr lang="zh-CN" altLang="en-US" sz="4800">
                <a:solidFill>
                  <a:schemeClr val="bg1"/>
                </a:solidFill>
              </a:rPr>
              <a:t>年的运作，微油站平台基本建成</a:t>
            </a:r>
            <a:endParaRPr lang="zh-CN" altLang="en-US" sz="4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3" descr="234965-1212222026459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8031163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4" name="AutoShape 26"/>
          <p:cNvSpPr>
            <a:spLocks noChangeArrowheads="1"/>
          </p:cNvSpPr>
          <p:nvPr/>
        </p:nvSpPr>
        <p:spPr bwMode="auto">
          <a:xfrm rot="10800000" flipV="1">
            <a:off x="3482975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95" name="Rectangle 24"/>
          <p:cNvSpPr>
            <a:spLocks noChangeArrowheads="1"/>
          </p:cNvSpPr>
          <p:nvPr/>
        </p:nvSpPr>
        <p:spPr bwMode="auto">
          <a:xfrm>
            <a:off x="5029200" y="0"/>
            <a:ext cx="7162800" cy="68580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59396" name="标题 3"/>
          <p:cNvSpPr txBox="1"/>
          <p:nvPr/>
        </p:nvSpPr>
        <p:spPr bwMode="auto">
          <a:xfrm>
            <a:off x="4787900" y="2284413"/>
            <a:ext cx="5842000" cy="14970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zh-CN" altLang="en-US" sz="9600">
                <a:solidFill>
                  <a:schemeClr val="bg1"/>
                </a:solidFill>
              </a:rPr>
              <a:t>关于我们</a:t>
            </a:r>
            <a:endParaRPr lang="zh-CN" altLang="en-US" sz="20000" b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5" descr="03-50-21-56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086100" y="342900"/>
            <a:ext cx="59817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6" name="Rectangle 75"/>
          <p:cNvSpPr>
            <a:spLocks noChangeArrowheads="1"/>
          </p:cNvSpPr>
          <p:nvPr/>
        </p:nvSpPr>
        <p:spPr bwMode="auto">
          <a:xfrm>
            <a:off x="0" y="4229100"/>
            <a:ext cx="12192000" cy="2628900"/>
          </a:xfrm>
          <a:prstGeom prst="rect">
            <a:avLst/>
          </a:prstGeom>
          <a:solidFill>
            <a:srgbClr val="0080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16387" name="Rectangle 15"/>
          <p:cNvSpPr>
            <a:spLocks noChangeArrowheads="1"/>
          </p:cNvSpPr>
          <p:nvPr/>
        </p:nvSpPr>
        <p:spPr bwMode="auto">
          <a:xfrm>
            <a:off x="673100" y="4965700"/>
            <a:ext cx="1085215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</a:rPr>
              <a:t>微信是一个强大的商业运营平台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60418" name="AutoShape 26"/>
          <p:cNvSpPr>
            <a:spLocks noChangeArrowheads="1"/>
          </p:cNvSpPr>
          <p:nvPr/>
        </p:nvSpPr>
        <p:spPr bwMode="auto">
          <a:xfrm rot="10800000">
            <a:off x="1016000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419" name="Rectangle 24"/>
          <p:cNvSpPr>
            <a:spLocks noChangeArrowheads="1"/>
          </p:cNvSpPr>
          <p:nvPr/>
        </p:nvSpPr>
        <p:spPr bwMode="auto">
          <a:xfrm>
            <a:off x="2540000" y="0"/>
            <a:ext cx="96520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60420" name="Rectangle 7"/>
          <p:cNvSpPr>
            <a:spLocks noChangeArrowheads="1"/>
          </p:cNvSpPr>
          <p:nvPr/>
        </p:nvSpPr>
        <p:spPr bwMode="auto">
          <a:xfrm>
            <a:off x="266700" y="266700"/>
            <a:ext cx="170815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技术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0421" name="AutoShape 6"/>
          <p:cNvSpPr>
            <a:spLocks noChangeArrowheads="1"/>
          </p:cNvSpPr>
          <p:nvPr/>
        </p:nvSpPr>
        <p:spPr bwMode="auto">
          <a:xfrm>
            <a:off x="3873500" y="977900"/>
            <a:ext cx="1498600" cy="2095500"/>
          </a:xfrm>
          <a:prstGeom prst="roundRect">
            <a:avLst>
              <a:gd name="adj" fmla="val 6565"/>
            </a:avLst>
          </a:prstGeom>
          <a:noFill/>
          <a:ln w="31750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 b="0"/>
          </a:p>
        </p:txBody>
      </p:sp>
      <p:sp>
        <p:nvSpPr>
          <p:cNvPr id="60422" name="AutoShape 7"/>
          <p:cNvSpPr>
            <a:spLocks noChangeArrowheads="1"/>
          </p:cNvSpPr>
          <p:nvPr/>
        </p:nvSpPr>
        <p:spPr bwMode="auto">
          <a:xfrm>
            <a:off x="6400800" y="1016000"/>
            <a:ext cx="1498600" cy="2095500"/>
          </a:xfrm>
          <a:prstGeom prst="roundRect">
            <a:avLst>
              <a:gd name="adj" fmla="val 6565"/>
            </a:avLst>
          </a:prstGeom>
          <a:noFill/>
          <a:ln w="31750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 b="0"/>
          </a:p>
        </p:txBody>
      </p:sp>
      <p:sp>
        <p:nvSpPr>
          <p:cNvPr id="60423" name="AutoShape 8"/>
          <p:cNvSpPr>
            <a:spLocks noChangeArrowheads="1"/>
          </p:cNvSpPr>
          <p:nvPr/>
        </p:nvSpPr>
        <p:spPr bwMode="auto">
          <a:xfrm>
            <a:off x="9042400" y="1028700"/>
            <a:ext cx="1498600" cy="2095500"/>
          </a:xfrm>
          <a:prstGeom prst="roundRect">
            <a:avLst>
              <a:gd name="adj" fmla="val 6565"/>
            </a:avLst>
          </a:prstGeom>
          <a:noFill/>
          <a:ln w="31750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61442" name="AutoShape 26"/>
          <p:cNvSpPr>
            <a:spLocks noChangeArrowheads="1"/>
          </p:cNvSpPr>
          <p:nvPr/>
        </p:nvSpPr>
        <p:spPr bwMode="auto">
          <a:xfrm rot="10800000">
            <a:off x="1016000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3" name="Rectangle 24"/>
          <p:cNvSpPr>
            <a:spLocks noChangeArrowheads="1"/>
          </p:cNvSpPr>
          <p:nvPr/>
        </p:nvSpPr>
        <p:spPr bwMode="auto">
          <a:xfrm>
            <a:off x="2540000" y="0"/>
            <a:ext cx="96520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61444" name="Rectangle 5"/>
          <p:cNvSpPr>
            <a:spLocks noChangeArrowheads="1"/>
          </p:cNvSpPr>
          <p:nvPr/>
        </p:nvSpPr>
        <p:spPr bwMode="auto">
          <a:xfrm>
            <a:off x="266700" y="266700"/>
            <a:ext cx="170815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运营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445" name="AutoShape 6"/>
          <p:cNvSpPr>
            <a:spLocks noChangeArrowheads="1"/>
          </p:cNvSpPr>
          <p:nvPr/>
        </p:nvSpPr>
        <p:spPr bwMode="auto">
          <a:xfrm>
            <a:off x="3873500" y="977900"/>
            <a:ext cx="1498600" cy="2095500"/>
          </a:xfrm>
          <a:prstGeom prst="roundRect">
            <a:avLst>
              <a:gd name="adj" fmla="val 6565"/>
            </a:avLst>
          </a:prstGeom>
          <a:noFill/>
          <a:ln w="31750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 b="0"/>
          </a:p>
        </p:txBody>
      </p:sp>
      <p:sp>
        <p:nvSpPr>
          <p:cNvPr id="61446" name="AutoShape 7"/>
          <p:cNvSpPr>
            <a:spLocks noChangeArrowheads="1"/>
          </p:cNvSpPr>
          <p:nvPr/>
        </p:nvSpPr>
        <p:spPr bwMode="auto">
          <a:xfrm>
            <a:off x="6400800" y="1016000"/>
            <a:ext cx="1498600" cy="2095500"/>
          </a:xfrm>
          <a:prstGeom prst="roundRect">
            <a:avLst>
              <a:gd name="adj" fmla="val 6565"/>
            </a:avLst>
          </a:prstGeom>
          <a:noFill/>
          <a:ln w="31750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 b="0"/>
          </a:p>
        </p:txBody>
      </p:sp>
      <p:sp>
        <p:nvSpPr>
          <p:cNvPr id="61447" name="AutoShape 8"/>
          <p:cNvSpPr>
            <a:spLocks noChangeArrowheads="1"/>
          </p:cNvSpPr>
          <p:nvPr/>
        </p:nvSpPr>
        <p:spPr bwMode="auto">
          <a:xfrm>
            <a:off x="9042400" y="1028700"/>
            <a:ext cx="1498600" cy="2095500"/>
          </a:xfrm>
          <a:prstGeom prst="roundRect">
            <a:avLst>
              <a:gd name="adj" fmla="val 6565"/>
            </a:avLst>
          </a:prstGeom>
          <a:noFill/>
          <a:ln w="31750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1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58023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66" name="AutoShape 26"/>
          <p:cNvSpPr>
            <a:spLocks noChangeArrowheads="1"/>
          </p:cNvSpPr>
          <p:nvPr/>
        </p:nvSpPr>
        <p:spPr bwMode="auto">
          <a:xfrm rot="10800000" flipV="1">
            <a:off x="3482975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2467" name="Rectangle 24"/>
          <p:cNvSpPr>
            <a:spLocks noChangeArrowheads="1"/>
          </p:cNvSpPr>
          <p:nvPr/>
        </p:nvSpPr>
        <p:spPr bwMode="auto">
          <a:xfrm>
            <a:off x="5029200" y="0"/>
            <a:ext cx="7162800" cy="68580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62468" name="标题 3"/>
          <p:cNvSpPr txBox="1"/>
          <p:nvPr/>
        </p:nvSpPr>
        <p:spPr bwMode="auto">
          <a:xfrm>
            <a:off x="4787900" y="2284413"/>
            <a:ext cx="5842000" cy="14970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zh-CN" altLang="en-US" sz="9600">
                <a:solidFill>
                  <a:schemeClr val="bg1"/>
                </a:solidFill>
              </a:rPr>
              <a:t>合作伙伴</a:t>
            </a:r>
            <a:endParaRPr lang="zh-CN" altLang="en-US" sz="20000" b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58023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0" name="AutoShape 26"/>
          <p:cNvSpPr>
            <a:spLocks noChangeArrowheads="1"/>
          </p:cNvSpPr>
          <p:nvPr/>
        </p:nvSpPr>
        <p:spPr bwMode="auto">
          <a:xfrm rot="10800000" flipV="1">
            <a:off x="3482975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1" name="Rectangle 24"/>
          <p:cNvSpPr>
            <a:spLocks noChangeArrowheads="1"/>
          </p:cNvSpPr>
          <p:nvPr/>
        </p:nvSpPr>
        <p:spPr bwMode="auto">
          <a:xfrm>
            <a:off x="5029200" y="0"/>
            <a:ext cx="71628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sp>
        <p:nvSpPr>
          <p:cNvPr id="63492" name="标题 3"/>
          <p:cNvSpPr txBox="1"/>
          <p:nvPr/>
        </p:nvSpPr>
        <p:spPr bwMode="auto">
          <a:xfrm>
            <a:off x="5232400" y="1510030"/>
            <a:ext cx="5842000" cy="39700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r>
              <a:rPr lang="zh-CN" altLang="en-US" sz="3600" b="0">
                <a:solidFill>
                  <a:schemeClr val="bg1"/>
                </a:solidFill>
              </a:rPr>
              <a:t>港龙石油</a:t>
            </a:r>
            <a:endParaRPr lang="zh-CN" altLang="en-US" sz="3600" b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zh-CN" altLang="en-US" sz="3600" b="0">
                <a:solidFill>
                  <a:schemeClr val="bg1"/>
                </a:solidFill>
              </a:rPr>
              <a:t>宝联石油</a:t>
            </a:r>
            <a:endParaRPr lang="zh-CN" altLang="en-US" sz="3600" b="0">
              <a:solidFill>
                <a:schemeClr val="bg1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sz="3600" b="0">
                <a:solidFill>
                  <a:schemeClr val="bg1"/>
                </a:solidFill>
              </a:rPr>
              <a:t>……</a:t>
            </a:r>
            <a:endParaRPr lang="en-US" altLang="zh-CN" sz="3600" b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4"/>
          <p:cNvSpPr>
            <a:spLocks noChangeArrowheads="1"/>
          </p:cNvSpPr>
          <p:nvPr/>
        </p:nvSpPr>
        <p:spPr bwMode="auto">
          <a:xfrm>
            <a:off x="4165600" y="0"/>
            <a:ext cx="8026400" cy="6858000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pic>
        <p:nvPicPr>
          <p:cNvPr id="64514" name="Picture 7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40878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5" name="AutoShape 26"/>
          <p:cNvSpPr>
            <a:spLocks noChangeArrowheads="1"/>
          </p:cNvSpPr>
          <p:nvPr/>
        </p:nvSpPr>
        <p:spPr bwMode="auto">
          <a:xfrm rot="10800000">
            <a:off x="2606675" y="0"/>
            <a:ext cx="2984500" cy="68580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6974 w 21600"/>
              <a:gd name="T13" fmla="*/ 6975 h 21600"/>
              <a:gd name="T14" fmla="*/ 14626 w 21600"/>
              <a:gd name="T15" fmla="*/ 1462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0351" y="21600"/>
                </a:lnTo>
                <a:lnTo>
                  <a:pt x="11249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08000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516" name="标题 3"/>
          <p:cNvSpPr/>
          <p:nvPr/>
        </p:nvSpPr>
        <p:spPr bwMode="auto">
          <a:xfrm>
            <a:off x="1387475" y="1047750"/>
            <a:ext cx="9678988" cy="3902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zh-CN" altLang="en-US">
                <a:solidFill>
                  <a:schemeClr val="bg1"/>
                </a:solidFill>
              </a:rPr>
              <a:t>合作模式</a:t>
            </a:r>
            <a:br>
              <a:rPr lang="zh-CN" altLang="en-US">
                <a:solidFill>
                  <a:schemeClr val="bg1"/>
                </a:solidFill>
              </a:rPr>
            </a:br>
            <a:br>
              <a:rPr lang="zh-CN" altLang="en-US" sz="3600" b="0">
                <a:solidFill>
                  <a:schemeClr val="bg1"/>
                </a:solidFill>
              </a:rPr>
            </a:br>
            <a:r>
              <a:rPr lang="en-US" altLang="zh-CN" sz="3600" b="0">
                <a:solidFill>
                  <a:schemeClr val="bg1"/>
                </a:solidFill>
              </a:rPr>
              <a:t>1. </a:t>
            </a:r>
            <a:r>
              <a:rPr lang="zh-CN" altLang="en-US" sz="3600" b="0">
                <a:solidFill>
                  <a:schemeClr val="bg1"/>
                </a:solidFill>
              </a:rPr>
              <a:t>平台销售（基础费用</a:t>
            </a:r>
            <a:r>
              <a:rPr lang="en-US" altLang="zh-CN" sz="3600" b="0">
                <a:solidFill>
                  <a:schemeClr val="bg1"/>
                </a:solidFill>
              </a:rPr>
              <a:t>+</a:t>
            </a:r>
            <a:r>
              <a:rPr lang="zh-CN" altLang="en-US" sz="3600" b="0">
                <a:solidFill>
                  <a:schemeClr val="bg1"/>
                </a:solidFill>
              </a:rPr>
              <a:t>系统服务费）</a:t>
            </a:r>
            <a:br>
              <a:rPr lang="zh-CN" altLang="en-US" sz="3600" b="0">
                <a:solidFill>
                  <a:schemeClr val="bg1"/>
                </a:solidFill>
              </a:rPr>
            </a:br>
            <a:r>
              <a:rPr lang="en-US" altLang="zh-CN" sz="3600" b="0">
                <a:solidFill>
                  <a:schemeClr val="bg1"/>
                </a:solidFill>
              </a:rPr>
              <a:t>2. </a:t>
            </a:r>
            <a:r>
              <a:rPr lang="zh-CN" altLang="en-US" sz="3600" b="0">
                <a:solidFill>
                  <a:schemeClr val="bg1"/>
                </a:solidFill>
              </a:rPr>
              <a:t>微商城经营权</a:t>
            </a:r>
            <a:r>
              <a:rPr lang="en-US" altLang="zh-CN" sz="3600" b="0">
                <a:solidFill>
                  <a:schemeClr val="bg1"/>
                </a:solidFill>
              </a:rPr>
              <a:t>+</a:t>
            </a:r>
            <a:r>
              <a:rPr lang="zh-CN" altLang="en-US" sz="3600" b="0">
                <a:solidFill>
                  <a:schemeClr val="bg1"/>
                </a:solidFill>
              </a:rPr>
              <a:t>广告业务经营权，收益共享</a:t>
            </a:r>
            <a:br>
              <a:rPr lang="zh-CN" altLang="en-US" sz="3600" b="0">
                <a:solidFill>
                  <a:schemeClr val="bg1"/>
                </a:solidFill>
              </a:rPr>
            </a:br>
            <a:r>
              <a:rPr lang="en-US" altLang="zh-CN" sz="3600" b="0">
                <a:solidFill>
                  <a:schemeClr val="bg1"/>
                </a:solidFill>
              </a:rPr>
              <a:t>3. </a:t>
            </a:r>
            <a:r>
              <a:rPr lang="zh-CN" altLang="en-US" sz="3600" b="0">
                <a:solidFill>
                  <a:schemeClr val="bg1"/>
                </a:solidFill>
              </a:rPr>
              <a:t>平台运营顾问（顾问费）</a:t>
            </a:r>
            <a:br>
              <a:rPr lang="zh-CN" altLang="en-US" sz="3600" b="0">
                <a:solidFill>
                  <a:schemeClr val="bg1"/>
                </a:solidFill>
              </a:rPr>
            </a:br>
            <a:r>
              <a:rPr lang="zh-CN" altLang="en-US" sz="3600" b="0">
                <a:solidFill>
                  <a:schemeClr val="bg1"/>
                </a:solidFill>
              </a:rPr>
              <a:t>   </a:t>
            </a:r>
            <a:r>
              <a:rPr lang="zh-CN" altLang="en-US" sz="3600">
                <a:solidFill>
                  <a:schemeClr val="bg1"/>
                </a:solidFill>
              </a:rPr>
              <a:t>    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37" name="Group 14"/>
          <p:cNvGrpSpPr/>
          <p:nvPr/>
        </p:nvGrpSpPr>
        <p:grpSpPr bwMode="auto">
          <a:xfrm>
            <a:off x="1714500" y="0"/>
            <a:ext cx="10477500" cy="6858000"/>
            <a:chOff x="1080" y="0"/>
            <a:chExt cx="6600" cy="4320"/>
          </a:xfrm>
        </p:grpSpPr>
        <p:sp>
          <p:nvSpPr>
            <p:cNvPr id="65542" name="AutoShape 26"/>
            <p:cNvSpPr>
              <a:spLocks noChangeArrowheads="1"/>
            </p:cNvSpPr>
            <p:nvPr/>
          </p:nvSpPr>
          <p:spPr bwMode="auto">
            <a:xfrm rot="10800000">
              <a:off x="1080" y="0"/>
              <a:ext cx="1880" cy="4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974 w 21600"/>
                <a:gd name="T13" fmla="*/ 6975 h 21600"/>
                <a:gd name="T14" fmla="*/ 14626 w 21600"/>
                <a:gd name="T15" fmla="*/ 1462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351" y="21600"/>
                  </a:lnTo>
                  <a:lnTo>
                    <a:pt x="1124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66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43" name="Rectangle 24"/>
            <p:cNvSpPr>
              <a:spLocks noChangeArrowheads="1"/>
            </p:cNvSpPr>
            <p:nvPr/>
          </p:nvSpPr>
          <p:spPr bwMode="auto">
            <a:xfrm>
              <a:off x="2040" y="0"/>
              <a:ext cx="5640" cy="4320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  <p:sp>
        <p:nvSpPr>
          <p:cNvPr id="65538" name="标题 3"/>
          <p:cNvSpPr>
            <a:spLocks noGrp="1"/>
          </p:cNvSpPr>
          <p:nvPr>
            <p:ph type="ctrTitle"/>
          </p:nvPr>
        </p:nvSpPr>
        <p:spPr>
          <a:xfrm>
            <a:off x="3760788" y="2463800"/>
            <a:ext cx="4649787" cy="1360488"/>
          </a:xfrm>
        </p:spPr>
        <p:txBody>
          <a:bodyPr/>
          <a:lstStyle/>
          <a:p>
            <a:pPr algn="ctr" eaLnBrk="1" hangingPunct="1">
              <a:lnSpc>
                <a:spcPct val="110000"/>
              </a:lnSpc>
            </a:pPr>
            <a:r>
              <a:rPr lang="en-US" altLang="zh-CN" sz="150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END</a:t>
            </a:r>
            <a:r>
              <a:rPr lang="zh-CN" altLang="zh-CN" sz="960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zh-CN" sz="9600" b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endParaRPr lang="zh-CN" altLang="en-US" sz="9600" b="1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5539" name="Group 12"/>
          <p:cNvGrpSpPr/>
          <p:nvPr/>
        </p:nvGrpSpPr>
        <p:grpSpPr bwMode="auto">
          <a:xfrm>
            <a:off x="1708150" y="2343150"/>
            <a:ext cx="1847850" cy="1631950"/>
            <a:chOff x="2260" y="876"/>
            <a:chExt cx="1164" cy="1028"/>
          </a:xfrm>
        </p:grpSpPr>
        <p:pic>
          <p:nvPicPr>
            <p:cNvPr id="65540" name="Picture 30" descr="271"/>
            <p:cNvPicPr>
              <a:picLocks noChangeAspect="1" noChangeArrowheads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60" y="876"/>
              <a:ext cx="992" cy="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5541" name="Rectangle 35"/>
            <p:cNvSpPr>
              <a:spLocks noChangeArrowheads="1"/>
            </p:cNvSpPr>
            <p:nvPr/>
          </p:nvSpPr>
          <p:spPr bwMode="auto">
            <a:xfrm>
              <a:off x="3024" y="1824"/>
              <a:ext cx="400" cy="80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8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3997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25900" y="0"/>
            <a:ext cx="40989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4988" y="0"/>
            <a:ext cx="40370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Rectangle 1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195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 b="0"/>
          </a:p>
        </p:txBody>
      </p:sp>
      <p:sp>
        <p:nvSpPr>
          <p:cNvPr id="17413" name="Rectangle 14"/>
          <p:cNvSpPr>
            <a:spLocks noChangeArrowheads="1"/>
          </p:cNvSpPr>
          <p:nvPr/>
        </p:nvSpPr>
        <p:spPr bwMode="auto">
          <a:xfrm>
            <a:off x="704850" y="1260475"/>
            <a:ext cx="10880725" cy="4603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>
            <a:spAutoFit/>
          </a:bodyPr>
          <a:lstStyle/>
          <a:p>
            <a:r>
              <a:rPr lang="zh-CN" altLang="en-US" sz="2800" b="0">
                <a:solidFill>
                  <a:srgbClr val="008000"/>
                </a:solidFill>
              </a:rPr>
              <a:t>截至</a:t>
            </a:r>
            <a:r>
              <a:rPr lang="en-US" altLang="zh-CN" sz="2800" b="0">
                <a:solidFill>
                  <a:srgbClr val="008000"/>
                </a:solidFill>
              </a:rPr>
              <a:t>2015</a:t>
            </a:r>
            <a:r>
              <a:rPr lang="zh-CN" altLang="en-US" sz="2800" b="0">
                <a:solidFill>
                  <a:srgbClr val="008000"/>
                </a:solidFill>
              </a:rPr>
              <a:t>年  微信公众平台已注册公众号</a:t>
            </a:r>
            <a:r>
              <a:rPr lang="en-US" altLang="zh-CN" sz="8000">
                <a:solidFill>
                  <a:srgbClr val="008000"/>
                </a:solidFill>
              </a:rPr>
              <a:t>1000</a:t>
            </a:r>
            <a:r>
              <a:rPr lang="zh-CN" altLang="en-US" sz="8000">
                <a:solidFill>
                  <a:srgbClr val="008000"/>
                </a:solidFill>
              </a:rPr>
              <a:t>万 </a:t>
            </a:r>
            <a:r>
              <a:rPr lang="zh-CN" altLang="en-US" sz="2800">
                <a:solidFill>
                  <a:srgbClr val="008000"/>
                </a:solidFill>
              </a:rPr>
              <a:t>个</a:t>
            </a:r>
            <a:endParaRPr lang="zh-CN" altLang="en-US" sz="2800">
              <a:solidFill>
                <a:srgbClr val="008000"/>
              </a:solidFill>
            </a:endParaRPr>
          </a:p>
          <a:p>
            <a:r>
              <a:rPr lang="zh-CN" altLang="en-US" sz="2800" b="0">
                <a:solidFill>
                  <a:srgbClr val="008000"/>
                </a:solidFill>
              </a:rPr>
              <a:t>约</a:t>
            </a:r>
            <a:r>
              <a:rPr lang="en-US" altLang="zh-CN" sz="9600">
                <a:solidFill>
                  <a:srgbClr val="008000"/>
                </a:solidFill>
              </a:rPr>
              <a:t>¼</a:t>
            </a:r>
            <a:r>
              <a:rPr lang="zh-CN" altLang="en-US" sz="2800" b="0">
                <a:solidFill>
                  <a:srgbClr val="008000"/>
                </a:solidFill>
              </a:rPr>
              <a:t>的企业选择微信平台进行品牌宣传、营销推广和客户管理</a:t>
            </a:r>
            <a:endParaRPr lang="zh-CN" altLang="en-US" sz="2800" b="0">
              <a:solidFill>
                <a:srgbClr val="008000"/>
              </a:solidFill>
            </a:endParaRPr>
          </a:p>
          <a:p>
            <a:r>
              <a:rPr lang="zh-CN" altLang="en-US" sz="2800" b="0">
                <a:solidFill>
                  <a:srgbClr val="008000"/>
                </a:solidFill>
              </a:rPr>
              <a:t>约</a:t>
            </a:r>
            <a:r>
              <a:rPr lang="en-US" altLang="zh-CN">
                <a:solidFill>
                  <a:srgbClr val="008000"/>
                </a:solidFill>
              </a:rPr>
              <a:t>80%</a:t>
            </a:r>
            <a:r>
              <a:rPr lang="zh-CN" altLang="en-US" sz="2800" b="0">
                <a:solidFill>
                  <a:srgbClr val="008000"/>
                </a:solidFill>
              </a:rPr>
              <a:t>的微信用户关注了微信公众号</a:t>
            </a:r>
            <a:endParaRPr lang="zh-CN" altLang="en-US" sz="2800" b="0">
              <a:solidFill>
                <a:srgbClr val="008000"/>
              </a:solidFill>
            </a:endParaRPr>
          </a:p>
          <a:p>
            <a:r>
              <a:rPr lang="zh-CN" altLang="en-US" sz="2800" b="0">
                <a:solidFill>
                  <a:srgbClr val="008000"/>
                </a:solidFill>
              </a:rPr>
              <a:t>微店规模超过</a:t>
            </a:r>
            <a:r>
              <a:rPr lang="en-US" altLang="zh-CN">
                <a:solidFill>
                  <a:srgbClr val="008000"/>
                </a:solidFill>
              </a:rPr>
              <a:t>1000</a:t>
            </a:r>
            <a:r>
              <a:rPr lang="zh-CN" altLang="en-US">
                <a:solidFill>
                  <a:srgbClr val="008000"/>
                </a:solidFill>
              </a:rPr>
              <a:t>万</a:t>
            </a:r>
            <a:r>
              <a:rPr lang="zh-CN" altLang="en-US" sz="2800" b="0">
                <a:solidFill>
                  <a:srgbClr val="008000"/>
                </a:solidFill>
              </a:rPr>
              <a:t>家，年交易额</a:t>
            </a:r>
            <a:r>
              <a:rPr lang="en-US" altLang="zh-CN">
                <a:solidFill>
                  <a:srgbClr val="008000"/>
                </a:solidFill>
              </a:rPr>
              <a:t>650</a:t>
            </a:r>
            <a:r>
              <a:rPr lang="zh-CN" altLang="en-US">
                <a:solidFill>
                  <a:srgbClr val="008000"/>
                </a:solidFill>
              </a:rPr>
              <a:t>亿元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80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grpSp>
        <p:nvGrpSpPr>
          <p:cNvPr id="18434" name="Group 14"/>
          <p:cNvGrpSpPr/>
          <p:nvPr/>
        </p:nvGrpSpPr>
        <p:grpSpPr bwMode="auto">
          <a:xfrm>
            <a:off x="1714500" y="0"/>
            <a:ext cx="10477500" cy="6858000"/>
            <a:chOff x="1080" y="0"/>
            <a:chExt cx="6600" cy="4320"/>
          </a:xfrm>
        </p:grpSpPr>
        <p:sp>
          <p:nvSpPr>
            <p:cNvPr id="18439" name="AutoShape 26"/>
            <p:cNvSpPr>
              <a:spLocks noChangeArrowheads="1"/>
            </p:cNvSpPr>
            <p:nvPr/>
          </p:nvSpPr>
          <p:spPr bwMode="auto">
            <a:xfrm rot="10800000">
              <a:off x="1080" y="0"/>
              <a:ext cx="1880" cy="4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974 w 21600"/>
                <a:gd name="T13" fmla="*/ 6975 h 21600"/>
                <a:gd name="T14" fmla="*/ 14626 w 21600"/>
                <a:gd name="T15" fmla="*/ 1462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351" y="21600"/>
                  </a:lnTo>
                  <a:lnTo>
                    <a:pt x="1124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66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" name="Rectangle 24"/>
            <p:cNvSpPr>
              <a:spLocks noChangeArrowheads="1"/>
            </p:cNvSpPr>
            <p:nvPr/>
          </p:nvSpPr>
          <p:spPr bwMode="auto">
            <a:xfrm>
              <a:off x="2040" y="0"/>
              <a:ext cx="5640" cy="4320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  <p:grpSp>
        <p:nvGrpSpPr>
          <p:cNvPr id="18435" name="Group 12"/>
          <p:cNvGrpSpPr/>
          <p:nvPr/>
        </p:nvGrpSpPr>
        <p:grpSpPr bwMode="auto">
          <a:xfrm>
            <a:off x="2940050" y="2343150"/>
            <a:ext cx="1847850" cy="1631950"/>
            <a:chOff x="2260" y="876"/>
            <a:chExt cx="1164" cy="1028"/>
          </a:xfrm>
        </p:grpSpPr>
        <p:pic>
          <p:nvPicPr>
            <p:cNvPr id="18437" name="Picture 30" descr="271"/>
            <p:cNvPicPr>
              <a:picLocks noChangeAspect="1" noChangeArrowheads="1"/>
            </p:cNvPicPr>
            <p:nvPr/>
          </p:nvPicPr>
          <p:blipFill>
            <a:blip r:embed="rId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60" y="876"/>
              <a:ext cx="992" cy="9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38" name="Rectangle 35"/>
            <p:cNvSpPr>
              <a:spLocks noChangeArrowheads="1"/>
            </p:cNvSpPr>
            <p:nvPr/>
          </p:nvSpPr>
          <p:spPr bwMode="auto">
            <a:xfrm>
              <a:off x="3024" y="1824"/>
              <a:ext cx="400" cy="80"/>
            </a:xfrm>
            <a:prstGeom prst="rect">
              <a:avLst/>
            </a:prstGeom>
            <a:solidFill>
              <a:srgbClr val="FF66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  <p:sp>
        <p:nvSpPr>
          <p:cNvPr id="18436" name="Rectangle 15"/>
          <p:cNvSpPr>
            <a:spLocks noChangeArrowheads="1"/>
          </p:cNvSpPr>
          <p:nvPr/>
        </p:nvSpPr>
        <p:spPr bwMode="auto">
          <a:xfrm>
            <a:off x="4762500" y="2654300"/>
            <a:ext cx="551815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看看咱们的同行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grpSp>
        <p:nvGrpSpPr>
          <p:cNvPr id="19458" name="Group 17"/>
          <p:cNvGrpSpPr/>
          <p:nvPr/>
        </p:nvGrpSpPr>
        <p:grpSpPr bwMode="auto">
          <a:xfrm>
            <a:off x="1714500" y="0"/>
            <a:ext cx="10477500" cy="6858000"/>
            <a:chOff x="1080" y="0"/>
            <a:chExt cx="6600" cy="4320"/>
          </a:xfrm>
        </p:grpSpPr>
        <p:sp>
          <p:nvSpPr>
            <p:cNvPr id="19463" name="AutoShape 26"/>
            <p:cNvSpPr>
              <a:spLocks noChangeArrowheads="1"/>
            </p:cNvSpPr>
            <p:nvPr/>
          </p:nvSpPr>
          <p:spPr bwMode="auto">
            <a:xfrm rot="10800000">
              <a:off x="1080" y="0"/>
              <a:ext cx="1880" cy="4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974 w 21600"/>
                <a:gd name="T13" fmla="*/ 6975 h 21600"/>
                <a:gd name="T14" fmla="*/ 14626 w 21600"/>
                <a:gd name="T15" fmla="*/ 1462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351" y="21600"/>
                  </a:lnTo>
                  <a:lnTo>
                    <a:pt x="1124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4" name="Rectangle 24"/>
            <p:cNvSpPr>
              <a:spLocks noChangeArrowheads="1"/>
            </p:cNvSpPr>
            <p:nvPr/>
          </p:nvSpPr>
          <p:spPr bwMode="auto">
            <a:xfrm>
              <a:off x="2040" y="0"/>
              <a:ext cx="5640" cy="4320"/>
            </a:xfrm>
            <a:prstGeom prst="rect">
              <a:avLst/>
            </a:prstGeom>
            <a:solidFill>
              <a:srgbClr val="0080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  <p:sp>
        <p:nvSpPr>
          <p:cNvPr id="19459" name="Rectangle 15"/>
          <p:cNvSpPr>
            <a:spLocks noChangeArrowheads="1"/>
          </p:cNvSpPr>
          <p:nvPr/>
        </p:nvSpPr>
        <p:spPr bwMode="auto">
          <a:xfrm>
            <a:off x="4445000" y="825500"/>
            <a:ext cx="247015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中石化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9460" name="Picture 16" descr="1313051604401"/>
          <p:cNvPicPr>
            <a:picLocks noChangeAspect="1" noChangeArrowheads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2613" y="433388"/>
            <a:ext cx="1554162" cy="161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Rectangle 15"/>
          <p:cNvSpPr>
            <a:spLocks noChangeArrowheads="1"/>
          </p:cNvSpPr>
          <p:nvPr/>
        </p:nvSpPr>
        <p:spPr bwMode="auto">
          <a:xfrm>
            <a:off x="3238500" y="3162300"/>
            <a:ext cx="4457700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3600" b="0">
                <a:solidFill>
                  <a:schemeClr val="bg1"/>
                </a:solidFill>
              </a:rPr>
              <a:t>关注粉丝数：</a:t>
            </a:r>
            <a:r>
              <a:rPr lang="en-US" altLang="zh-CN" sz="3600" b="0">
                <a:solidFill>
                  <a:schemeClr val="bg1"/>
                </a:solidFill>
              </a:rPr>
              <a:t>1000</a:t>
            </a:r>
            <a:r>
              <a:rPr lang="zh-CN" altLang="en-US" sz="3600" b="0">
                <a:solidFill>
                  <a:schemeClr val="bg1"/>
                </a:solidFill>
              </a:rPr>
              <a:t>万</a:t>
            </a:r>
            <a:endParaRPr lang="zh-CN" altLang="en-US" sz="3600" b="0">
              <a:solidFill>
                <a:schemeClr val="bg1"/>
              </a:solidFill>
            </a:endParaRPr>
          </a:p>
        </p:txBody>
      </p:sp>
      <p:pic>
        <p:nvPicPr>
          <p:cNvPr id="19462" name="图片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0" y="169863"/>
            <a:ext cx="3649663" cy="650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6600"/>
          </a:solidFill>
          <a:ln w="9525" algn="ctr">
            <a:noFill/>
            <a:miter lim="800000"/>
          </a:ln>
        </p:spPr>
        <p:txBody>
          <a:bodyPr wrap="none" anchor="ctr"/>
          <a:lstStyle/>
          <a:p>
            <a:pPr algn="ctr">
              <a:lnSpc>
                <a:spcPct val="110000"/>
              </a:lnSpc>
            </a:pPr>
            <a:endParaRPr lang="zh-CN" altLang="en-US" b="0"/>
          </a:p>
        </p:txBody>
      </p:sp>
      <p:grpSp>
        <p:nvGrpSpPr>
          <p:cNvPr id="20482" name="Group 13"/>
          <p:cNvGrpSpPr/>
          <p:nvPr/>
        </p:nvGrpSpPr>
        <p:grpSpPr bwMode="auto">
          <a:xfrm>
            <a:off x="1714500" y="0"/>
            <a:ext cx="10477500" cy="6858000"/>
            <a:chOff x="1080" y="0"/>
            <a:chExt cx="6600" cy="4320"/>
          </a:xfrm>
        </p:grpSpPr>
        <p:sp>
          <p:nvSpPr>
            <p:cNvPr id="20487" name="AutoShape 26"/>
            <p:cNvSpPr>
              <a:spLocks noChangeArrowheads="1"/>
            </p:cNvSpPr>
            <p:nvPr/>
          </p:nvSpPr>
          <p:spPr bwMode="auto">
            <a:xfrm rot="10800000">
              <a:off x="1080" y="0"/>
              <a:ext cx="1880" cy="4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6974 w 21600"/>
                <a:gd name="T13" fmla="*/ 6975 h 21600"/>
                <a:gd name="T14" fmla="*/ 14626 w 21600"/>
                <a:gd name="T15" fmla="*/ 1462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0351" y="21600"/>
                  </a:lnTo>
                  <a:lnTo>
                    <a:pt x="1124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80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488" name="Rectangle 24"/>
            <p:cNvSpPr>
              <a:spLocks noChangeArrowheads="1"/>
            </p:cNvSpPr>
            <p:nvPr/>
          </p:nvSpPr>
          <p:spPr bwMode="auto">
            <a:xfrm>
              <a:off x="2040" y="0"/>
              <a:ext cx="5640" cy="4320"/>
            </a:xfrm>
            <a:prstGeom prst="rect">
              <a:avLst/>
            </a:prstGeom>
            <a:solidFill>
              <a:srgbClr val="008000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algn="ctr">
                <a:lnSpc>
                  <a:spcPct val="110000"/>
                </a:lnSpc>
              </a:pPr>
              <a:endParaRPr lang="zh-CN" altLang="en-US" b="0"/>
            </a:p>
          </p:txBody>
        </p:sp>
      </p:grpSp>
      <p:sp>
        <p:nvSpPr>
          <p:cNvPr id="20483" name="Rectangle 15"/>
          <p:cNvSpPr>
            <a:spLocks noChangeArrowheads="1"/>
          </p:cNvSpPr>
          <p:nvPr/>
        </p:nvSpPr>
        <p:spPr bwMode="auto">
          <a:xfrm>
            <a:off x="4432300" y="812800"/>
            <a:ext cx="247015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中石油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20484" name="Picture 10" descr="u=429710808,4089189082&amp;fm=21&amp;gp=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9750" y="450850"/>
            <a:ext cx="1600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Rectangle 15"/>
          <p:cNvSpPr>
            <a:spLocks noChangeArrowheads="1"/>
          </p:cNvSpPr>
          <p:nvPr/>
        </p:nvSpPr>
        <p:spPr bwMode="auto">
          <a:xfrm>
            <a:off x="3238500" y="3162300"/>
            <a:ext cx="4189413" cy="641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sz="3600" b="0">
                <a:solidFill>
                  <a:schemeClr val="bg1"/>
                </a:solidFill>
              </a:rPr>
              <a:t>关注粉丝数：</a:t>
            </a:r>
            <a:r>
              <a:rPr lang="en-US" altLang="zh-CN" sz="3600" b="0">
                <a:solidFill>
                  <a:schemeClr val="bg1"/>
                </a:solidFill>
              </a:rPr>
              <a:t>800</a:t>
            </a:r>
            <a:r>
              <a:rPr lang="zh-CN" altLang="en-US" sz="3600" b="0">
                <a:solidFill>
                  <a:schemeClr val="bg1"/>
                </a:solidFill>
              </a:rPr>
              <a:t>万</a:t>
            </a:r>
            <a:endParaRPr lang="zh-CN" altLang="en-US" sz="3600" b="0">
              <a:solidFill>
                <a:schemeClr val="bg1"/>
              </a:solidFill>
            </a:endParaRPr>
          </a:p>
        </p:txBody>
      </p:sp>
      <p:pic>
        <p:nvPicPr>
          <p:cNvPr id="20486" name="图片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64538" y="190500"/>
            <a:ext cx="3635375" cy="648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1591</Words>
  <Application>Kingsoft Office WPP</Application>
  <PresentationFormat>自定义</PresentationFormat>
  <Paragraphs>237</Paragraphs>
  <Slides>55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5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微油站    一个基于微信的加油站经营升级              综合解决方案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END      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135</cp:revision>
  <dcterms:created xsi:type="dcterms:W3CDTF">2016-02-02T02:54:00Z</dcterms:created>
  <dcterms:modified xsi:type="dcterms:W3CDTF">2016-02-05T04:02:59Z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2052-10.1.0.5458</vt:lpwstr>
  </property>
</Properties>
</file>